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28"/>
  </p:notesMasterIdLst>
  <p:handoutMasterIdLst>
    <p:handoutMasterId r:id="rId29"/>
  </p:handoutMasterIdLst>
  <p:sldIdLst>
    <p:sldId id="695" r:id="rId2"/>
    <p:sldId id="696" r:id="rId3"/>
    <p:sldId id="658" r:id="rId4"/>
    <p:sldId id="659" r:id="rId5"/>
    <p:sldId id="668" r:id="rId6"/>
    <p:sldId id="697" r:id="rId7"/>
    <p:sldId id="660" r:id="rId8"/>
    <p:sldId id="665" r:id="rId9"/>
    <p:sldId id="666" r:id="rId10"/>
    <p:sldId id="669" r:id="rId11"/>
    <p:sldId id="670" r:id="rId12"/>
    <p:sldId id="671" r:id="rId13"/>
    <p:sldId id="672" r:id="rId14"/>
    <p:sldId id="673" r:id="rId15"/>
    <p:sldId id="674" r:id="rId16"/>
    <p:sldId id="675" r:id="rId17"/>
    <p:sldId id="676" r:id="rId18"/>
    <p:sldId id="677" r:id="rId19"/>
    <p:sldId id="678" r:id="rId20"/>
    <p:sldId id="679" r:id="rId21"/>
    <p:sldId id="680" r:id="rId22"/>
    <p:sldId id="681" r:id="rId23"/>
    <p:sldId id="682" r:id="rId24"/>
    <p:sldId id="683" r:id="rId25"/>
    <p:sldId id="684" r:id="rId26"/>
    <p:sldId id="685" r:id="rId27"/>
  </p:sldIdLst>
  <p:sldSz cx="9144000" cy="5145088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5pPr>
    <a:lvl6pPr marL="22860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6pPr>
    <a:lvl7pPr marL="27432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7pPr>
    <a:lvl8pPr marL="32004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8pPr>
    <a:lvl9pPr marL="3657600" algn="l" defTabSz="914400" rtl="0" eaLnBrk="1" latinLnBrk="0" hangingPunct="1">
      <a:defRPr sz="2800" b="1" u="sng" kern="1200">
        <a:solidFill>
          <a:srgbClr val="000099"/>
        </a:solidFill>
        <a:latin typeface="Times New Roman" pitchFamily="18" charset="0"/>
        <a:ea typeface="微软雅黑" pitchFamily="34" charset="-122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FBFBFB"/>
    <a:srgbClr val="99CCFF"/>
    <a:srgbClr val="6699FF"/>
    <a:srgbClr val="3399FF"/>
    <a:srgbClr val="0099FF"/>
    <a:srgbClr val="C0C0C0"/>
    <a:srgbClr val="FF00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39" autoAdjust="0"/>
    <p:restoredTop sz="81406" autoAdjust="0"/>
  </p:normalViewPr>
  <p:slideViewPr>
    <p:cSldViewPr>
      <p:cViewPr varScale="1">
        <p:scale>
          <a:sx n="92" d="100"/>
          <a:sy n="92" d="100"/>
        </p:scale>
        <p:origin x="-786" y="-96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20"/>
    </p:cViewPr>
  </p:sorterViewPr>
  <p:notesViewPr>
    <p:cSldViewPr>
      <p:cViewPr varScale="1">
        <p:scale>
          <a:sx n="58" d="100"/>
          <a:sy n="58" d="100"/>
        </p:scale>
        <p:origin x="-193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404284CE-A019-4F51-970E-581FADB2F1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 u="none"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25BC4BC0-A8CB-4E5A-86B1-2419CF4BFB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773ADC-C0E5-48BF-A885-72A51AF0BF58}" type="slidenum">
              <a:rPr lang="zh-CN" altLang="en-US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3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GET</a:t>
            </a:r>
            <a:r>
              <a:rPr lang="zh-CN" altLang="en-US" dirty="0" smtClean="0">
                <a:ea typeface="宋体" charset="-122"/>
              </a:rPr>
              <a:t>方法：当浏览器要从服务器读取文档时使用。</a:t>
            </a:r>
          </a:p>
          <a:p>
            <a:endParaRPr lang="zh-CN" altLang="en-US" dirty="0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HEAD</a:t>
            </a:r>
            <a:r>
              <a:rPr lang="zh-CN" altLang="en-US" smtClean="0">
                <a:ea typeface="宋体" charset="-122"/>
              </a:rPr>
              <a:t>方法：浏览器要从服务器读取关于文档的某些信息而不是文档本身。</a:t>
            </a: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POST</a:t>
            </a:r>
            <a:r>
              <a:rPr lang="zh-CN" altLang="en-US" smtClean="0">
                <a:ea typeface="宋体" charset="-122"/>
              </a:rPr>
              <a:t>：浏览器要给服务器提供某些信息。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DAF844-E1F9-4B76-B41F-D3B7EA6CF689}" type="slidenum">
              <a:rPr lang="zh-CN" altLang="en-US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26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自</a:t>
            </a:r>
            <a:r>
              <a:rPr lang="en-US" altLang="zh-CN" smtClean="0">
                <a:ea typeface="宋体" charset="-122"/>
              </a:rPr>
              <a:t>1999</a:t>
            </a:r>
            <a:r>
              <a:rPr lang="zh-CN" altLang="en-US" smtClean="0">
                <a:ea typeface="宋体" charset="-122"/>
              </a:rPr>
              <a:t>年</a:t>
            </a:r>
            <a:r>
              <a:rPr lang="en-US" altLang="zh-CN" smtClean="0">
                <a:ea typeface="宋体" charset="-122"/>
              </a:rPr>
              <a:t>HTML 1.1</a:t>
            </a:r>
            <a:r>
              <a:rPr lang="zh-CN" altLang="en-US" smtClean="0">
                <a:ea typeface="宋体" charset="-122"/>
              </a:rPr>
              <a:t>发布后的首个更新。</a:t>
            </a:r>
            <a:r>
              <a:rPr lang="en-US" altLang="zh-CN" smtClean="0">
                <a:ea typeface="宋体" charset="-122"/>
              </a:rPr>
              <a:t>HTTP 2.0</a:t>
            </a:r>
            <a:r>
              <a:rPr lang="zh-CN" altLang="en-US" smtClean="0">
                <a:ea typeface="宋体" charset="-122"/>
              </a:rPr>
              <a:t>在</a:t>
            </a:r>
            <a:r>
              <a:rPr lang="en-US" altLang="zh-CN" smtClean="0">
                <a:ea typeface="宋体" charset="-122"/>
              </a:rPr>
              <a:t>2012</a:t>
            </a:r>
            <a:r>
              <a:rPr lang="zh-CN" altLang="en-US" smtClean="0">
                <a:ea typeface="宋体" charset="-122"/>
              </a:rPr>
              <a:t>年发布首个草案 ，</a:t>
            </a:r>
            <a:r>
              <a:rPr lang="en-US" altLang="zh-CN" smtClean="0">
                <a:ea typeface="宋体" charset="-122"/>
              </a:rPr>
              <a:t>2013</a:t>
            </a:r>
            <a:r>
              <a:rPr lang="zh-CN" altLang="en-US" smtClean="0">
                <a:ea typeface="宋体" charset="-122"/>
              </a:rPr>
              <a:t>年</a:t>
            </a:r>
            <a:r>
              <a:rPr lang="en-US" altLang="zh-CN" smtClean="0">
                <a:ea typeface="宋体" charset="-122"/>
              </a:rPr>
              <a:t>8</a:t>
            </a:r>
            <a:r>
              <a:rPr lang="zh-CN" altLang="en-US" smtClean="0">
                <a:ea typeface="宋体" charset="-122"/>
              </a:rPr>
              <a:t>月进行首次合作共事性测试。</a:t>
            </a:r>
          </a:p>
          <a:p>
            <a:r>
              <a:rPr lang="zh-CN" altLang="en-US" smtClean="0">
                <a:ea typeface="宋体" charset="-122"/>
              </a:rPr>
              <a:t>在开放互联网上</a:t>
            </a:r>
            <a:r>
              <a:rPr lang="en-US" altLang="zh-CN" smtClean="0">
                <a:ea typeface="宋体" charset="-122"/>
              </a:rPr>
              <a:t>HTTP 2.0</a:t>
            </a:r>
            <a:r>
              <a:rPr lang="zh-CN" altLang="en-US" smtClean="0">
                <a:ea typeface="宋体" charset="-122"/>
              </a:rPr>
              <a:t>将只用于</a:t>
            </a:r>
            <a:r>
              <a:rPr lang="en-US" altLang="zh-CN" smtClean="0">
                <a:ea typeface="宋体" charset="-122"/>
              </a:rPr>
              <a:t>https://</a:t>
            </a:r>
            <a:r>
              <a:rPr lang="zh-CN" altLang="en-US" smtClean="0">
                <a:ea typeface="宋体" charset="-122"/>
              </a:rPr>
              <a:t>网址，而 </a:t>
            </a:r>
            <a:r>
              <a:rPr lang="en-US" altLang="zh-CN" smtClean="0">
                <a:ea typeface="宋体" charset="-122"/>
              </a:rPr>
              <a:t>http://</a:t>
            </a:r>
            <a:r>
              <a:rPr lang="zh-CN" altLang="en-US" smtClean="0">
                <a:ea typeface="宋体" charset="-122"/>
              </a:rPr>
              <a:t>网址将继续使用</a:t>
            </a:r>
            <a:r>
              <a:rPr lang="en-US" altLang="zh-CN" smtClean="0">
                <a:ea typeface="宋体" charset="-122"/>
              </a:rPr>
              <a:t>HTTP/1</a:t>
            </a:r>
            <a:r>
              <a:rPr lang="zh-CN" altLang="en-US" smtClean="0">
                <a:ea typeface="宋体" charset="-122"/>
              </a:rPr>
              <a:t>，目的是在开放互联网上增加使用加密技术，以提供强有力的保护去遏制主动攻击。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HTTP1.0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版协议定义非持续连接；</a:t>
            </a:r>
            <a:endParaRPr kumimoji="0" lang="en-US" altLang="zh-CN" smtClean="0">
              <a:solidFill>
                <a:srgbClr val="1A3868"/>
              </a:solidFill>
              <a:ea typeface="宋体" charset="-122"/>
            </a:endParaRPr>
          </a:p>
          <a:p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HTTP1.1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默认状态为持续连接。</a:t>
            </a: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如果一个网页包括</a:t>
            </a:r>
            <a:r>
              <a:rPr lang="en-US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1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个基本的</a:t>
            </a:r>
            <a:r>
              <a:rPr lang="en-US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HTLM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文件和</a:t>
            </a:r>
            <a:r>
              <a:rPr lang="en-US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105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个</a:t>
            </a:r>
            <a:r>
              <a:rPr lang="en-US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JPEG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图像文件，即</a:t>
            </a:r>
            <a:r>
              <a:rPr lang="en-US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106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个对象</a:t>
            </a:r>
            <a:r>
              <a:rPr lang="en-US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(object)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，位于同一个服务器。</a:t>
            </a:r>
          </a:p>
          <a:p>
            <a:pPr eaLnBrk="1" hangingPunct="1">
              <a:spcBef>
                <a:spcPct val="0"/>
              </a:spcBef>
            </a:pP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客户进程在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80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端口发起一次与服务器的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TCP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连接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;</a:t>
            </a:r>
            <a:endParaRPr kumimoji="0" lang="zh-CN" altLang="en-US" smtClean="0">
              <a:solidFill>
                <a:srgbClr val="1A3868"/>
              </a:solidFill>
              <a:ea typeface="宋体" charset="-122"/>
            </a:endParaRPr>
          </a:p>
          <a:p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客户进程在这个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TCP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连接上发送一个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HTTP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请求报文，请求报文中包括对象路径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netlab/picture.gif;</a:t>
            </a:r>
            <a:endParaRPr kumimoji="0" lang="zh-CN" altLang="en-US" smtClean="0">
              <a:solidFill>
                <a:srgbClr val="1A3868"/>
              </a:solidFill>
              <a:ea typeface="宋体" charset="-122"/>
            </a:endParaRPr>
          </a:p>
          <a:p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服务器在这个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TCP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连接上接收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HTTP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请求报文，查询出所需的对象并封装在一个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HTTP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应答报文，通过这个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TCP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连接发送到客户进程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;</a:t>
            </a:r>
            <a:endParaRPr kumimoji="0" lang="zh-CN" altLang="en-US" smtClean="0">
              <a:solidFill>
                <a:srgbClr val="1A3868"/>
              </a:solidFill>
              <a:ea typeface="宋体" charset="-122"/>
            </a:endParaRPr>
          </a:p>
          <a:p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服务器进程通知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TCP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协议断开此次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TCP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连接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;</a:t>
            </a:r>
            <a:endParaRPr kumimoji="0" lang="zh-CN" altLang="en-US" smtClean="0">
              <a:solidFill>
                <a:srgbClr val="1A3868"/>
              </a:solidFill>
              <a:ea typeface="宋体" charset="-122"/>
            </a:endParaRPr>
          </a:p>
          <a:p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客户程序在接收到应答报文之后，通知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TCP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协议断开此次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TCP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连接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;</a:t>
            </a:r>
            <a:endParaRPr kumimoji="0" lang="zh-CN" altLang="en-US" smtClean="0">
              <a:solidFill>
                <a:srgbClr val="1A3868"/>
              </a:solidFill>
              <a:ea typeface="宋体" charset="-122"/>
            </a:endParaRPr>
          </a:p>
          <a:p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客户程序对于每个</a:t>
            </a:r>
            <a:r>
              <a:rPr kumimoji="0" lang="en-US" altLang="zh-CN" smtClean="0">
                <a:solidFill>
                  <a:srgbClr val="1A3868"/>
                </a:solidFill>
                <a:ea typeface="宋体" charset="-122"/>
              </a:rPr>
              <a:t>gif</a:t>
            </a:r>
            <a:r>
              <a:rPr kumimoji="0" lang="zh-CN" altLang="en-US" smtClean="0">
                <a:solidFill>
                  <a:srgbClr val="1A3868"/>
                </a:solidFill>
                <a:ea typeface="宋体" charset="-122"/>
              </a:rPr>
              <a:t>文件的引用重复一次以上过程。</a:t>
            </a:r>
          </a:p>
          <a:p>
            <a:pPr eaLnBrk="1" hangingPunct="1"/>
            <a:endParaRPr lang="en-US" altLang="zh-CN" sz="900" b="1" smtClean="0">
              <a:solidFill>
                <a:srgbClr val="2D2DB9"/>
              </a:solidFill>
              <a:ea typeface="宋体" charset="-122"/>
              <a:cs typeface="Times New Roman" pitchFamily="18" charset="0"/>
            </a:endParaRP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在持续连接时，服务器在发出响应后保持该</a:t>
            </a:r>
            <a:r>
              <a:rPr lang="en-US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TCP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连接，在相同的客户进程端与服务器端之间的后续报文都通过该连接传送</a:t>
            </a:r>
            <a:r>
              <a:rPr lang="en-US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;</a:t>
            </a: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服务器每发送一个对象之后，要等待下一个请求的到来，连接处于空闲状态，浪费了服务器的资源。</a:t>
            </a:r>
          </a:p>
          <a:p>
            <a:pPr eaLnBrk="1" hangingPunct="1"/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使用流水线方式的客户端访问所有的对象只需花费</a:t>
            </a:r>
            <a:r>
              <a:rPr lang="en-US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1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个</a:t>
            </a:r>
            <a:r>
              <a:rPr lang="en-US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RTT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时间，提高下载</a:t>
            </a:r>
            <a:r>
              <a:rPr lang="en-US" altLang="zh-CN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Web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文档的效率；</a:t>
            </a:r>
            <a:endParaRPr lang="en-US" altLang="zh-CN" sz="800" b="1" smtClean="0">
              <a:solidFill>
                <a:srgbClr val="2D2DB9"/>
              </a:solidFill>
              <a:ea typeface="宋体" charset="-122"/>
              <a:cs typeface="Times New Roman" pitchFamily="18" charset="0"/>
            </a:endParaRPr>
          </a:p>
          <a:p>
            <a:pPr eaLnBrk="1" hangingPunct="1"/>
            <a:r>
              <a:rPr lang="en-US" altLang="zh-CN" sz="8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HTTP1.1</a:t>
            </a:r>
            <a:r>
              <a:rPr lang="zh-CN" altLang="en-US" sz="8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默认状态是</a:t>
            </a:r>
            <a:r>
              <a:rPr lang="zh-CN" altLang="en-US" sz="800" b="1" smtClean="0">
                <a:solidFill>
                  <a:srgbClr val="FF0000"/>
                </a:solidFill>
                <a:ea typeface="宋体" charset="-122"/>
                <a:cs typeface="Times New Roman" pitchFamily="18" charset="0"/>
              </a:rPr>
              <a:t>持续连接的流水线工作方式</a:t>
            </a:r>
            <a:r>
              <a:rPr lang="zh-CN" altLang="en-US" sz="800" b="1" smtClean="0">
                <a:solidFill>
                  <a:srgbClr val="2D2DB9"/>
                </a:solidFill>
                <a:ea typeface="宋体" charset="-122"/>
                <a:cs typeface="Times New Roman" pitchFamily="18" charset="0"/>
              </a:rPr>
              <a:t>。</a:t>
            </a:r>
            <a:endParaRPr lang="zh-CN" altLang="en-US" sz="1000" smtClean="0">
              <a:solidFill>
                <a:srgbClr val="1A3868"/>
              </a:solidFill>
              <a:ea typeface="宋体" charset="-122"/>
              <a:cs typeface="Times New Roman" pitchFamily="18" charset="0"/>
            </a:endParaRP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http</a:t>
            </a:r>
            <a:r>
              <a:rPr lang="zh-CN" altLang="en-US" smtClean="0">
                <a:ea typeface="宋体" charset="-122"/>
              </a:rPr>
              <a:t>是</a:t>
            </a:r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一种使用简单的请求报文与应答报文交互的协议。</a:t>
            </a:r>
          </a:p>
          <a:p>
            <a:r>
              <a:rPr lang="zh-CN" altLang="en-US" sz="1000" smtClean="0">
                <a:solidFill>
                  <a:srgbClr val="1A3868"/>
                </a:solidFill>
                <a:ea typeface="宋体" charset="-122"/>
                <a:cs typeface="Times New Roman" pitchFamily="18" charset="0"/>
              </a:rPr>
              <a:t> </a:t>
            </a:r>
            <a:r>
              <a:rPr kumimoji="0" lang="en-US" altLang="zh-CN" b="1" smtClean="0">
                <a:ea typeface="宋体" charset="-122"/>
              </a:rPr>
              <a:t>Web</a:t>
            </a:r>
            <a:r>
              <a:rPr kumimoji="0" lang="zh-CN" altLang="en-US" b="1" smtClean="0">
                <a:ea typeface="宋体" charset="-122"/>
              </a:rPr>
              <a:t>浏览器发送请求报文的目的是查询一个</a:t>
            </a:r>
            <a:r>
              <a:rPr kumimoji="0" lang="en-US" altLang="zh-CN" b="1" smtClean="0">
                <a:ea typeface="宋体" charset="-122"/>
              </a:rPr>
              <a:t>Web</a:t>
            </a:r>
            <a:r>
              <a:rPr kumimoji="0" lang="zh-CN" altLang="en-US" b="1" smtClean="0">
                <a:ea typeface="宋体" charset="-122"/>
              </a:rPr>
              <a:t>页面的可用性，并从服务器读取该页面。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GET</a:t>
            </a:r>
            <a:r>
              <a:rPr lang="zh-CN" altLang="en-US" smtClean="0">
                <a:ea typeface="宋体" charset="-122"/>
              </a:rPr>
              <a:t>方法：当浏览器要从服务器读取文档时使用。</a:t>
            </a:r>
          </a:p>
          <a:p>
            <a:r>
              <a:rPr lang="en-US" altLang="zh-CN" smtClean="0">
                <a:ea typeface="宋体" charset="-122"/>
              </a:rPr>
              <a:t>HEAD</a:t>
            </a:r>
            <a:r>
              <a:rPr lang="zh-CN" altLang="en-US" smtClean="0">
                <a:ea typeface="宋体" charset="-122"/>
              </a:rPr>
              <a:t>方法：浏览器要从服务器读取关于文档的某些信息而不是文档本身。</a:t>
            </a:r>
          </a:p>
          <a:p>
            <a:r>
              <a:rPr lang="en-US" altLang="zh-CN" smtClean="0">
                <a:ea typeface="宋体" charset="-122"/>
              </a:rPr>
              <a:t>PUT</a:t>
            </a:r>
            <a:r>
              <a:rPr lang="zh-CN" altLang="en-US" smtClean="0">
                <a:ea typeface="宋体" charset="-122"/>
              </a:rPr>
              <a:t>：浏览器把新的或者需要替换的文档存放到服务器。</a:t>
            </a:r>
          </a:p>
          <a:p>
            <a:r>
              <a:rPr lang="en-US" altLang="zh-CN" smtClean="0">
                <a:ea typeface="宋体" charset="-122"/>
              </a:rPr>
              <a:t>POST</a:t>
            </a:r>
            <a:r>
              <a:rPr lang="zh-CN" altLang="en-US" smtClean="0">
                <a:ea typeface="宋体" charset="-122"/>
              </a:rPr>
              <a:t>：浏览器要给服务器提供某些信息。</a:t>
            </a:r>
          </a:p>
          <a:p>
            <a:endParaRPr lang="zh-CN" altLang="en-US" smtClean="0">
              <a:ea typeface="宋体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626D6B-2F44-47E4-9D41-C8669718FD9B}" type="slidenum">
              <a:rPr lang="zh-CN" altLang="en-US" sz="1200" b="0" u="none">
                <a:solidFill>
                  <a:schemeClr val="tx1"/>
                </a:solidFill>
                <a:latin typeface="Arial" charset="0"/>
                <a:ea typeface="宋体" charset="-122"/>
              </a:rPr>
              <a:pPr algn="r"/>
              <a:t>15</a:t>
            </a:fld>
            <a:endParaRPr lang="en-US" altLang="zh-CN" sz="1200" b="0" u="none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zh-CN" altLang="zh-CN" smtClean="0">
              <a:ea typeface="宋体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0034" y="1598613"/>
            <a:ext cx="6243654" cy="1045369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85834" y="2916238"/>
            <a:ext cx="4914912" cy="1013628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106567FC-9B80-4A0F-95BA-70CA5C5F320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63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63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792CFF50-54D9-420B-91C4-E8F0D9FE0D5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2400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2400" cy="1125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2895600" y="47164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7236B780-8C2D-45BD-9AD4-820003CAB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5720" y="286528"/>
            <a:ext cx="6429420" cy="857250"/>
          </a:xfrm>
        </p:spPr>
        <p:txBody>
          <a:bodyPr/>
          <a:lstStyle>
            <a:lvl1pPr algn="l">
              <a:defRPr sz="3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720" y="1286660"/>
            <a:ext cx="6429420" cy="30876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D0C6216E-BDEA-4855-91B6-63C2677ACF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1631951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AC19E854-D4FA-4A10-ADFD-93EDCFF24CF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B2DBEE7E-F48E-4A7E-81BB-AC734C913C5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AFCCE2C5-B227-46EB-B380-61E7B83D476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D9A11CF9-811A-4050-BCC0-0872D15346E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9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2895600" y="4830763"/>
            <a:ext cx="2895600" cy="228600"/>
          </a:xfrm>
          <a:prstGeom prst="rect">
            <a:avLst/>
          </a:prstGeom>
        </p:spPr>
        <p:txBody>
          <a:bodyPr/>
          <a:lstStyle>
            <a:lvl1pPr algn="ctr" eaLnBrk="0" hangingPunct="0">
              <a:defRPr/>
            </a:lvl1pPr>
          </a:lstStyle>
          <a:p>
            <a:pPr>
              <a:defRPr/>
            </a:pPr>
            <a:fld id="{73C3FD81-3A4D-491A-BE9B-7B0D97DCC6F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428625"/>
            <a:ext cx="6429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一级标题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88" y="1485900"/>
            <a:ext cx="6357937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二级标题</a:t>
            </a:r>
            <a:endParaRPr lang="en-US" altLang="zh-CN" smtClean="0"/>
          </a:p>
          <a:p>
            <a:pPr lvl="1"/>
            <a:r>
              <a:rPr lang="zh-CN" altLang="en-US" smtClean="0"/>
              <a:t>三级标题</a:t>
            </a:r>
          </a:p>
          <a:p>
            <a:pPr lvl="2"/>
            <a:r>
              <a:rPr lang="zh-CN" altLang="en-US" smtClean="0"/>
              <a:t>四级标题</a:t>
            </a:r>
          </a:p>
          <a:p>
            <a:pPr lvl="3"/>
            <a:r>
              <a:rPr lang="zh-CN" altLang="en-US" smtClean="0"/>
              <a:t>五级标题</a:t>
            </a:r>
          </a:p>
          <a:p>
            <a:pPr lvl="4"/>
            <a:r>
              <a:rPr lang="zh-CN" altLang="en-US" smtClean="0"/>
              <a:t>六级标题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8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87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94D19"/>
          </a:solidFill>
          <a:latin typeface="Constantia" pitchFamily="18" charset="0"/>
          <a:ea typeface="微软雅黑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onstantia" pitchFamily="18" charset="0"/>
          <a:ea typeface="微软雅黑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onstantia" pitchFamily="18" charset="0"/>
          <a:ea typeface="微软雅黑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onstantia" pitchFamily="18" charset="0"/>
          <a:ea typeface="微软雅黑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onstantia" pitchFamily="18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673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732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6732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67326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ctrTitle" idx="4294967295"/>
          </p:nvPr>
        </p:nvSpPr>
        <p:spPr>
          <a:xfrm>
            <a:off x="2571750" y="2027238"/>
            <a:ext cx="5448300" cy="1046162"/>
          </a:xfrm>
        </p:spPr>
        <p:txBody>
          <a:bodyPr/>
          <a:lstStyle/>
          <a:p>
            <a:pPr eaLnBrk="1" hangingPunct="1"/>
            <a:r>
              <a:rPr lang="zh-CN" altLang="en-US" sz="4000" smtClean="0">
                <a:solidFill>
                  <a:srgbClr val="003366"/>
                </a:solidFill>
                <a:latin typeface="华文新魏" pitchFamily="2" charset="-122"/>
              </a:rPr>
              <a:t>计算机网络技术</a:t>
            </a:r>
            <a:endParaRPr lang="zh-CN" altLang="en-US" sz="4000" smtClean="0">
              <a:solidFill>
                <a:srgbClr val="003366"/>
              </a:solidFill>
            </a:endParaRPr>
          </a:p>
        </p:txBody>
      </p:sp>
      <p:sp>
        <p:nvSpPr>
          <p:cNvPr id="16386" name="副标题 2"/>
          <p:cNvSpPr>
            <a:spLocks noGrp="1"/>
          </p:cNvSpPr>
          <p:nvPr>
            <p:ph type="subTitle" idx="4294967295"/>
          </p:nvPr>
        </p:nvSpPr>
        <p:spPr>
          <a:xfrm>
            <a:off x="2428875" y="3630613"/>
            <a:ext cx="4914900" cy="1014412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zh-CN" altLang="en-US" sz="2800" b="1" smtClean="0">
                <a:solidFill>
                  <a:srgbClr val="003366"/>
                </a:solidFill>
                <a:latin typeface="微软雅黑" pitchFamily="34" charset="-122"/>
              </a:rPr>
              <a:t>王宇新</a:t>
            </a:r>
          </a:p>
          <a:p>
            <a:pPr marL="0" indent="0" algn="ctr" eaLnBrk="1" hangingPunct="1">
              <a:buFontTx/>
              <a:buNone/>
            </a:pPr>
            <a:r>
              <a:rPr lang="zh-CN" altLang="en-US" sz="2800" b="1" smtClean="0">
                <a:solidFill>
                  <a:srgbClr val="003366"/>
                </a:solidFill>
                <a:latin typeface="微软雅黑" pitchFamily="34" charset="-122"/>
              </a:rPr>
              <a:t>大连理工大学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9" name="Object 6"/>
          <p:cNvGraphicFramePr>
            <a:graphicFrameLocks noChangeAspect="1"/>
          </p:cNvGraphicFramePr>
          <p:nvPr/>
        </p:nvGraphicFramePr>
        <p:xfrm>
          <a:off x="379426" y="1204913"/>
          <a:ext cx="5976938" cy="3832225"/>
        </p:xfrm>
        <a:graphic>
          <a:graphicData uri="http://schemas.openxmlformats.org/presentationml/2006/ole">
            <p:oleObj spid="_x0000_s38919" name="Visio" r:id="rId4" imgW="3933063" imgH="2754630" progId="Visio.Drawing.11">
              <p:embed/>
            </p:oleObj>
          </a:graphicData>
        </a:graphic>
      </p:graphicFrame>
      <p:sp>
        <p:nvSpPr>
          <p:cNvPr id="38920" name="标题 1"/>
          <p:cNvSpPr>
            <a:spLocks noGrp="1"/>
          </p:cNvSpPr>
          <p:nvPr>
            <p:ph type="title" idx="4294967295"/>
          </p:nvPr>
        </p:nvSpPr>
        <p:spPr>
          <a:xfrm>
            <a:off x="390539" y="722313"/>
            <a:ext cx="6110287" cy="482600"/>
          </a:xfrm>
        </p:spPr>
        <p:txBody>
          <a:bodyPr/>
          <a:lstStyle/>
          <a:p>
            <a:pPr algn="l" eaLnBrk="1" hangingPunct="1"/>
            <a:r>
              <a:rPr lang="zh-CN" altLang="en-US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三、</a:t>
            </a:r>
            <a:r>
              <a:rPr lang="en-US" altLang="zh-CN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zh-CN" altLang="en-US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报文格式</a:t>
            </a:r>
          </a:p>
        </p:txBody>
      </p:sp>
      <p:sp>
        <p:nvSpPr>
          <p:cNvPr id="38921" name="内容占位符 2"/>
          <p:cNvSpPr>
            <a:spLocks noGrp="1"/>
          </p:cNvSpPr>
          <p:nvPr>
            <p:ph idx="4294967295"/>
          </p:nvPr>
        </p:nvSpPr>
        <p:spPr>
          <a:xfrm>
            <a:off x="2324114" y="1420813"/>
            <a:ext cx="3960812" cy="5032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CN" sz="200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zh-CN" altLang="en-US" sz="200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请求报文的发送过程与结构</a:t>
            </a:r>
          </a:p>
        </p:txBody>
      </p:sp>
      <p:sp>
        <p:nvSpPr>
          <p:cNvPr id="389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389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38924" name="内容占位符 2"/>
          <p:cNvSpPr>
            <a:spLocks/>
          </p:cNvSpPr>
          <p:nvPr/>
        </p:nvSpPr>
        <p:spPr bwMode="auto">
          <a:xfrm>
            <a:off x="379426" y="2212975"/>
            <a:ext cx="25923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zh-CN" altLang="en-US" sz="2600" u="none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>
            <a:spLocks noGrp="1"/>
          </p:cNvSpPr>
          <p:nvPr>
            <p:ph type="title" idx="4294967295"/>
          </p:nvPr>
        </p:nvSpPr>
        <p:spPr>
          <a:xfrm>
            <a:off x="360362" y="643724"/>
            <a:ext cx="5568959" cy="857250"/>
          </a:xfrm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</a:pPr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在“请求行”可以指定的“方法”</a:t>
            </a:r>
          </a:p>
        </p:txBody>
      </p:sp>
      <p:sp>
        <p:nvSpPr>
          <p:cNvPr id="39938" name="内容占位符 2"/>
          <p:cNvSpPr>
            <a:spLocks noGrp="1"/>
          </p:cNvSpPr>
          <p:nvPr>
            <p:ph sz="half" idx="4294967295"/>
          </p:nvPr>
        </p:nvSpPr>
        <p:spPr>
          <a:xfrm>
            <a:off x="500034" y="2348721"/>
            <a:ext cx="2447925" cy="2295525"/>
          </a:xfrm>
        </p:spPr>
        <p:txBody>
          <a:bodyPr/>
          <a:lstStyle/>
          <a:p>
            <a:pPr marL="269875" indent="-269875" eaLnBrk="1" hangingPunct="1">
              <a:tabLst>
                <a:tab pos="269875" algn="l"/>
              </a:tabLst>
            </a:pP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方法</a:t>
            </a:r>
            <a:endParaRPr lang="en-US" altLang="zh-CN" sz="20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 eaLnBrk="1" hangingPunct="1">
              <a:tabLst>
                <a:tab pos="269875" algn="l"/>
              </a:tabLst>
            </a:pP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方法</a:t>
            </a:r>
            <a:endParaRPr lang="en-US" altLang="zh-CN" sz="20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 eaLnBrk="1" hangingPunct="1">
              <a:tabLst>
                <a:tab pos="269875" algn="l"/>
              </a:tabLst>
            </a:pP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PUT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方法</a:t>
            </a:r>
            <a:endParaRPr lang="en-US" altLang="zh-CN" sz="20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 eaLnBrk="1" hangingPunct="1">
              <a:tabLst>
                <a:tab pos="269875" algn="l"/>
              </a:tabLst>
            </a:pP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POST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方法</a:t>
            </a:r>
            <a:endParaRPr lang="en-US" altLang="zh-CN" sz="20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 eaLnBrk="1" hangingPunct="1">
              <a:tabLst>
                <a:tab pos="269875" algn="l"/>
              </a:tabLst>
            </a:pP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PATCH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方法</a:t>
            </a:r>
          </a:p>
        </p:txBody>
      </p:sp>
      <p:sp>
        <p:nvSpPr>
          <p:cNvPr id="39939" name="内容占位符 3"/>
          <p:cNvSpPr>
            <a:spLocks noGrp="1"/>
          </p:cNvSpPr>
          <p:nvPr>
            <p:ph sz="half" idx="4294967295"/>
          </p:nvPr>
        </p:nvSpPr>
        <p:spPr>
          <a:xfrm>
            <a:off x="2947959" y="2348721"/>
            <a:ext cx="2665412" cy="2295525"/>
          </a:xfrm>
        </p:spPr>
        <p:txBody>
          <a:bodyPr/>
          <a:lstStyle/>
          <a:p>
            <a:pPr marL="269875" indent="-269875" eaLnBrk="1" hangingPunct="1"/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COPY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方法</a:t>
            </a:r>
            <a:endParaRPr lang="en-US" altLang="zh-CN" sz="20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 eaLnBrk="1" hangingPunct="1"/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DELETE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方法</a:t>
            </a:r>
            <a:endParaRPr lang="en-US" altLang="zh-CN" sz="20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 eaLnBrk="1" hangingPunct="1"/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MOVE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方法</a:t>
            </a:r>
            <a:endParaRPr lang="en-US" altLang="zh-CN" sz="20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 eaLnBrk="1" hangingPunct="1"/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LINK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方法</a:t>
            </a:r>
          </a:p>
          <a:p>
            <a:pPr marL="269875" indent="-269875" eaLnBrk="1" hangingPunct="1"/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UNLINK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方法</a:t>
            </a:r>
          </a:p>
        </p:txBody>
      </p:sp>
      <p:sp>
        <p:nvSpPr>
          <p:cNvPr id="39940" name="Text Box 56"/>
          <p:cNvSpPr txBox="1">
            <a:spLocks noChangeArrowheads="1"/>
          </p:cNvSpPr>
          <p:nvPr/>
        </p:nvSpPr>
        <p:spPr bwMode="auto">
          <a:xfrm>
            <a:off x="457210" y="1373996"/>
            <a:ext cx="54721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0" u="none">
                <a:solidFill>
                  <a:srgbClr val="1A3868"/>
                </a:solidFill>
              </a:rPr>
              <a:t>所谓“方法”就是</a:t>
            </a:r>
            <a:r>
              <a:rPr lang="zh-CN" altLang="en-US" sz="2000" b="0" u="none">
                <a:solidFill>
                  <a:srgbClr val="C00000"/>
                </a:solidFill>
              </a:rPr>
              <a:t>对所请求的对象进行的操作</a:t>
            </a:r>
            <a:r>
              <a:rPr lang="zh-CN" altLang="en-US" sz="2000" b="0" u="none">
                <a:solidFill>
                  <a:srgbClr val="1A3868"/>
                </a:solidFill>
              </a:rPr>
              <a:t>，因此这些方法实际上也就是一些</a:t>
            </a:r>
            <a:r>
              <a:rPr lang="zh-CN" altLang="en-US" sz="2000" b="0" u="none">
                <a:solidFill>
                  <a:srgbClr val="C00000"/>
                </a:solidFill>
              </a:rPr>
              <a:t>命令</a:t>
            </a:r>
            <a:r>
              <a:rPr lang="zh-CN" altLang="en-US" sz="2000" b="0" u="none">
                <a:solidFill>
                  <a:srgbClr val="1A3868"/>
                </a:solidFill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7" name="Object 6"/>
          <p:cNvGraphicFramePr>
            <a:graphicFrameLocks noChangeAspect="1"/>
          </p:cNvGraphicFramePr>
          <p:nvPr/>
        </p:nvGraphicFramePr>
        <p:xfrm>
          <a:off x="323850" y="458788"/>
          <a:ext cx="5983288" cy="4489450"/>
        </p:xfrm>
        <a:graphic>
          <a:graphicData uri="http://schemas.openxmlformats.org/presentationml/2006/ole">
            <p:oleObj spid="_x0000_s40967" name="Visio" r:id="rId3" imgW="3863721" imgH="2898267" progId="Visio.Drawing.11">
              <p:embed/>
            </p:oleObj>
          </a:graphicData>
        </a:graphic>
      </p:graphicFrame>
      <p:sp>
        <p:nvSpPr>
          <p:cNvPr id="40968" name="标题 1"/>
          <p:cNvSpPr>
            <a:spLocks noGrp="1"/>
          </p:cNvSpPr>
          <p:nvPr>
            <p:ph type="title" idx="4294967295"/>
          </p:nvPr>
        </p:nvSpPr>
        <p:spPr>
          <a:xfrm>
            <a:off x="2857488" y="4215618"/>
            <a:ext cx="2952750" cy="428625"/>
          </a:xfrm>
        </p:spPr>
        <p:txBody>
          <a:bodyPr/>
          <a:lstStyle/>
          <a:p>
            <a:pPr algn="l" eaLnBrk="1" hangingPunct="1"/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应答报文结构</a:t>
            </a:r>
          </a:p>
        </p:txBody>
      </p:sp>
      <p:sp>
        <p:nvSpPr>
          <p:cNvPr id="4096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4097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标题 1"/>
          <p:cNvSpPr>
            <a:spLocks noGrp="1"/>
          </p:cNvSpPr>
          <p:nvPr>
            <p:ph type="title" idx="4294967295"/>
          </p:nvPr>
        </p:nvSpPr>
        <p:spPr>
          <a:xfrm>
            <a:off x="396873" y="844550"/>
            <a:ext cx="3960813" cy="431800"/>
          </a:xfrm>
        </p:spPr>
        <p:txBody>
          <a:bodyPr/>
          <a:lstStyle/>
          <a:p>
            <a:pPr algn="l" eaLnBrk="1" hangingPunct="1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主要状态码与相应意义</a:t>
            </a:r>
          </a:p>
        </p:txBody>
      </p:sp>
      <p:graphicFrame>
        <p:nvGraphicFramePr>
          <p:cNvPr id="42050" name="Group 66"/>
          <p:cNvGraphicFramePr>
            <a:graphicFrameLocks noGrp="1"/>
          </p:cNvGraphicFramePr>
          <p:nvPr>
            <p:ph idx="4294967295"/>
          </p:nvPr>
        </p:nvGraphicFramePr>
        <p:xfrm>
          <a:off x="428596" y="1358098"/>
          <a:ext cx="5643602" cy="3471863"/>
        </p:xfrm>
        <a:graphic>
          <a:graphicData uri="http://schemas.openxmlformats.org/drawingml/2006/table">
            <a:tbl>
              <a:tblPr/>
              <a:tblGrid>
                <a:gridCol w="578034"/>
                <a:gridCol w="1819566"/>
                <a:gridCol w="3246002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代码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短语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说明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100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continue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请求的开始部分已被接受，客户可以继续请求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101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switching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服务器同意客户的请求，切换到更新报头中定义的协议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200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ok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请求成功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201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created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新的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URL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被创建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202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accepted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请求被接受，但还没有马上起作用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204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no accepted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报文中没有内容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301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Multiple choices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所请求的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URL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指向多个资源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302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moved permanently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服务器已经不再使用所请求的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URL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68" name="Group 60"/>
          <p:cNvGraphicFramePr>
            <a:graphicFrameLocks noGrp="1"/>
          </p:cNvGraphicFramePr>
          <p:nvPr>
            <p:ph idx="4294967295"/>
          </p:nvPr>
        </p:nvGraphicFramePr>
        <p:xfrm>
          <a:off x="465139" y="929470"/>
          <a:ext cx="5249869" cy="3929090"/>
        </p:xfrm>
        <a:graphic>
          <a:graphicData uri="http://schemas.openxmlformats.org/drawingml/2006/table">
            <a:tbl>
              <a:tblPr/>
              <a:tblGrid>
                <a:gridCol w="550863"/>
                <a:gridCol w="2005012"/>
                <a:gridCol w="2693994"/>
              </a:tblGrid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304</a:t>
                      </a:r>
                      <a:endParaRPr kumimoji="0" lang="zh-CN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Moved temporarily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所请求的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URL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已暂时地移走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400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bad request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在请求中有语法错误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401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Unauthorized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请求缺乏适当的授权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403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forbidden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服务被拒绝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404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not found 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文档未找到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405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Method not allowed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URL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不支持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406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not acceptable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所请求的格式不可接受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500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server error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服务器端出错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501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not implemented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所请求的动作不能完成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3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503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service unavailable</a:t>
                      </a:r>
                      <a:endParaRPr kumimoji="0" lang="zh-CN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服务器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暂时不可用，但以后可能接受请求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715156"/>
            <a:ext cx="3097212" cy="561975"/>
          </a:xfrm>
        </p:spPr>
        <p:txBody>
          <a:bodyPr anchor="b"/>
          <a:lstStyle/>
          <a:p>
            <a:pPr eaLnBrk="1" hangingPunct="1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状态码都是三位数字</a:t>
            </a:r>
            <a:r>
              <a:rPr lang="zh-CN" altLang="en-US" sz="2000" u="sng" dirty="0" smtClean="0"/>
              <a:t> </a:t>
            </a:r>
          </a:p>
        </p:txBody>
      </p:sp>
      <p:sp>
        <p:nvSpPr>
          <p:cNvPr id="44034" name="Rectangle 111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1300141"/>
            <a:ext cx="5480045" cy="3089275"/>
          </a:xfrm>
        </p:spPr>
        <p:txBody>
          <a:bodyPr/>
          <a:lstStyle/>
          <a:p>
            <a:pPr marL="182563" indent="-182563" eaLnBrk="1" hangingPunct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1xx 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表示通知信息的，如请求收到了或正在进行处理。</a:t>
            </a:r>
          </a:p>
          <a:p>
            <a:pPr marL="182563" indent="-182563" eaLnBrk="1" hangingPunct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2xx 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表示成功，如接受或知道了。</a:t>
            </a:r>
          </a:p>
          <a:p>
            <a:pPr marL="182563" indent="-182563" eaLnBrk="1" hangingPunct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3xx 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表示重定向，表示要完成请求还必须采取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进一步的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行动。</a:t>
            </a:r>
          </a:p>
          <a:p>
            <a:pPr marL="182563" indent="-182563" eaLnBrk="1" hangingPunct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4xx 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表示客户的差错，如请求中有错误的语法或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不能完成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  <a:p>
            <a:pPr marL="182563" indent="-182563" eaLnBrk="1" hangingPunct="1">
              <a:lnSpc>
                <a:spcPct val="120000"/>
              </a:lnSpc>
            </a:pP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5xx 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表示服务器的差错，如服务器失效无法完成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请求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。</a:t>
            </a:r>
            <a:endParaRPr lang="zh-CN" altLang="en-US" sz="20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标题 1"/>
          <p:cNvSpPr>
            <a:spLocks noGrp="1"/>
          </p:cNvSpPr>
          <p:nvPr>
            <p:ph type="title" idx="4294967295"/>
          </p:nvPr>
        </p:nvSpPr>
        <p:spPr>
          <a:xfrm>
            <a:off x="323850" y="716285"/>
            <a:ext cx="6119813" cy="719137"/>
          </a:xfrm>
        </p:spPr>
        <p:txBody>
          <a:bodyPr/>
          <a:lstStyle/>
          <a:p>
            <a:pPr algn="l" eaLnBrk="1" hangingPunct="1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请求报文与应答报文的报头结构</a:t>
            </a:r>
          </a:p>
        </p:txBody>
      </p:sp>
      <p:sp>
        <p:nvSpPr>
          <p:cNvPr id="460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4608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465139" y="1358098"/>
          <a:ext cx="4106861" cy="3423138"/>
        </p:xfrm>
        <a:graphic>
          <a:graphicData uri="http://schemas.openxmlformats.org/presentationml/2006/ole">
            <p:oleObj spid="_x0000_s46086" name="Visio" r:id="rId3" imgW="3235036" imgH="2555438" progId="Visio.Drawing.11">
              <p:embed/>
            </p:oleObj>
          </a:graphicData>
        </a:graphic>
      </p:graphicFrame>
      <p:sp>
        <p:nvSpPr>
          <p:cNvPr id="46090" name="内容占位符 2"/>
          <p:cNvSpPr>
            <a:spLocks/>
          </p:cNvSpPr>
          <p:nvPr/>
        </p:nvSpPr>
        <p:spPr bwMode="auto">
          <a:xfrm>
            <a:off x="4572001" y="1786726"/>
            <a:ext cx="121444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zh-CN" altLang="en-US" sz="2000" b="0" u="none" dirty="0">
                <a:solidFill>
                  <a:srgbClr val="1A3868"/>
                </a:solidFill>
              </a:rPr>
              <a:t>报头在客户与服务器之间交换附加的信息，有</a:t>
            </a:r>
            <a:r>
              <a:rPr lang="en-US" altLang="zh-CN" sz="2000" b="0" u="none" dirty="0">
                <a:solidFill>
                  <a:srgbClr val="1A3868"/>
                </a:solidFill>
              </a:rPr>
              <a:t>4</a:t>
            </a:r>
            <a:r>
              <a:rPr lang="zh-CN" altLang="en-US" sz="2000" b="0" u="none" dirty="0">
                <a:solidFill>
                  <a:srgbClr val="1A3868"/>
                </a:solidFill>
              </a:rPr>
              <a:t>种</a:t>
            </a:r>
            <a:r>
              <a:rPr lang="zh-CN" altLang="en-US" sz="2000" b="0" u="none" dirty="0" smtClean="0">
                <a:solidFill>
                  <a:srgbClr val="1A3868"/>
                </a:solidFill>
              </a:rPr>
              <a:t>类型</a:t>
            </a:r>
            <a:endParaRPr lang="zh-CN" altLang="en-US" sz="2000" b="0" u="none" dirty="0">
              <a:solidFill>
                <a:srgbClr val="1A38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标题 1"/>
          <p:cNvSpPr>
            <a:spLocks noGrp="1"/>
          </p:cNvSpPr>
          <p:nvPr>
            <p:ph type="title" idx="4294967295"/>
          </p:nvPr>
        </p:nvSpPr>
        <p:spPr>
          <a:xfrm>
            <a:off x="471510" y="750086"/>
            <a:ext cx="7386638" cy="750888"/>
          </a:xfrm>
        </p:spPr>
        <p:txBody>
          <a:bodyPr/>
          <a:lstStyle/>
          <a:p>
            <a:pPr algn="l" eaLnBrk="1" hangingPunct="1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通用头部：给出关于报文的通用信息</a:t>
            </a:r>
            <a:endParaRPr lang="zh-CN" altLang="en-US" sz="1800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133" name="Group 29"/>
          <p:cNvGraphicFramePr>
            <a:graphicFrameLocks noGrp="1"/>
          </p:cNvGraphicFramePr>
          <p:nvPr>
            <p:ph idx="4294967295"/>
          </p:nvPr>
        </p:nvGraphicFramePr>
        <p:xfrm>
          <a:off x="428596" y="1572412"/>
          <a:ext cx="5513415" cy="2814639"/>
        </p:xfrm>
        <a:graphic>
          <a:graphicData uri="http://schemas.openxmlformats.org/drawingml/2006/table">
            <a:tbl>
              <a:tblPr/>
              <a:tblGrid>
                <a:gridCol w="2250374"/>
                <a:gridCol w="3263041"/>
              </a:tblGrid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通用</a:t>
                      </a: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头部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说明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Cache-control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出关于高速缓存的信息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Connection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给出连接是否应该关闭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Date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给出当前日期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MIME-version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给出所使用的</a:t>
                      </a: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MIME</a:t>
                      </a: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版本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4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Upgrade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给出优先使用的通信协议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71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/>
          </p:cNvSpPr>
          <p:nvPr>
            <p:ph type="title" idx="4294967295"/>
          </p:nvPr>
        </p:nvSpPr>
        <p:spPr>
          <a:xfrm>
            <a:off x="107950" y="703263"/>
            <a:ext cx="6911975" cy="428625"/>
          </a:xfrm>
        </p:spPr>
        <p:txBody>
          <a:bodyPr/>
          <a:lstStyle/>
          <a:p>
            <a:pPr eaLnBrk="1" hangingPunct="1"/>
            <a:r>
              <a:rPr lang="zh-CN" altLang="en-US" sz="20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请求头部：指明客户的配置与客户优先使用的文档格式</a:t>
            </a:r>
          </a:p>
        </p:txBody>
      </p:sp>
      <p:graphicFrame>
        <p:nvGraphicFramePr>
          <p:cNvPr id="48185" name="Group 57"/>
          <p:cNvGraphicFramePr>
            <a:graphicFrameLocks noGrp="1"/>
          </p:cNvGraphicFramePr>
          <p:nvPr>
            <p:ph idx="4294967295"/>
          </p:nvPr>
        </p:nvGraphicFramePr>
        <p:xfrm>
          <a:off x="500035" y="1143784"/>
          <a:ext cx="5429287" cy="3952621"/>
        </p:xfrm>
        <a:graphic>
          <a:graphicData uri="http://schemas.openxmlformats.org/drawingml/2006/table">
            <a:tbl>
              <a:tblPr/>
              <a:tblGrid>
                <a:gridCol w="1643073"/>
                <a:gridCol w="3786214"/>
              </a:tblGrid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请求</a:t>
                      </a: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头部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说明</a:t>
                      </a:r>
                      <a:endParaRPr kumimoji="0" lang="zh-CN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Accept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给出客户能够接受的数据格式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Accept-</a:t>
                      </a:r>
                      <a:r>
                        <a:rPr kumimoji="0" lang="en-US" altLang="zh-CN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charset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给出客户能够处理的字符集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Accept-encoding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给出客户能够处理的编码方案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Accept-language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给出客户能够接受的语言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Authorization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给出客户具有何种授权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From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给出客户的电子邮件地址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Host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给出客户的主机和端口号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If-modified-since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只在比指定日期更新时才发送这个文档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If-match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只在与指定的标记匹配时才发送这个文档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If-not-match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只在与指定的标记不匹配时才发送这个文档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If-range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只发送缺少的那部分文档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If-unmodified-since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如果在指定的日期之后还未改变则发送文档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Referrer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给出被链接文档的</a:t>
                      </a:r>
                      <a:r>
                        <a:rPr kumimoji="0" lang="en-US" altLang="zh-CN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URL</a:t>
                      </a:r>
                      <a:endParaRPr kumimoji="0" lang="zh-CN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User-agent</a:t>
                      </a:r>
                      <a:endParaRPr kumimoji="0" lang="zh-CN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标识客户程序</a:t>
                      </a:r>
                    </a:p>
                  </a:txBody>
                  <a:tcPr marL="68580" marR="68580" marT="0" marB="0" anchor="b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818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标题 1"/>
          <p:cNvSpPr>
            <a:spLocks noGrp="1"/>
          </p:cNvSpPr>
          <p:nvPr>
            <p:ph type="title" idx="4294967295"/>
          </p:nvPr>
        </p:nvSpPr>
        <p:spPr>
          <a:xfrm>
            <a:off x="250825" y="750087"/>
            <a:ext cx="6842125" cy="750887"/>
          </a:xfrm>
        </p:spPr>
        <p:txBody>
          <a:bodyPr/>
          <a:lstStyle/>
          <a:p>
            <a:pPr algn="l" eaLnBrk="1" hangingPunct="1"/>
            <a:r>
              <a:rPr lang="zh-CN" altLang="en-US" sz="2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应答头部：指明服务器的配置与关于请求的特殊信息</a:t>
            </a:r>
          </a:p>
        </p:txBody>
      </p:sp>
      <p:graphicFrame>
        <p:nvGraphicFramePr>
          <p:cNvPr id="49178" name="Group 26"/>
          <p:cNvGraphicFramePr>
            <a:graphicFrameLocks noGrp="1"/>
          </p:cNvGraphicFramePr>
          <p:nvPr>
            <p:ph idx="4294967295"/>
          </p:nvPr>
        </p:nvGraphicFramePr>
        <p:xfrm>
          <a:off x="668351" y="1542265"/>
          <a:ext cx="5332409" cy="2601915"/>
        </p:xfrm>
        <a:graphic>
          <a:graphicData uri="http://schemas.openxmlformats.org/drawingml/2006/table">
            <a:tbl>
              <a:tblPr/>
              <a:tblGrid>
                <a:gridCol w="1403319"/>
                <a:gridCol w="3929090"/>
              </a:tblGrid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头部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说明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Accept-range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给出服务器接受客户请求的范围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Age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给出文档的使用期限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Public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给出可以支持的方法清单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Retry-after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指明的日期之后，服务器才能够使用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Server</a:t>
                      </a:r>
                      <a:endParaRPr kumimoji="0" lang="zh-CN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给出服务器名与版本号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2"/>
          <p:cNvSpPr>
            <a:spLocks noChangeArrowheads="1"/>
          </p:cNvSpPr>
          <p:nvPr/>
        </p:nvSpPr>
        <p:spPr bwMode="auto">
          <a:xfrm>
            <a:off x="500063" y="1511300"/>
            <a:ext cx="5214937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u="none">
                <a:solidFill>
                  <a:srgbClr val="194D19"/>
                </a:solidFill>
                <a:latin typeface="华文新魏" pitchFamily="2" charset="-122"/>
              </a:rPr>
              <a:t>第四章    应用层协议</a:t>
            </a:r>
            <a:br>
              <a:rPr lang="zh-CN" altLang="en-US" u="none">
                <a:solidFill>
                  <a:srgbClr val="194D19"/>
                </a:solidFill>
                <a:latin typeface="华文新魏" pitchFamily="2" charset="-122"/>
              </a:rPr>
            </a:br>
            <a:r>
              <a:rPr lang="zh-CN" altLang="en-US" u="none">
                <a:solidFill>
                  <a:srgbClr val="194D19"/>
                </a:solidFill>
                <a:latin typeface="华文新魏" pitchFamily="2" charset="-122"/>
              </a:rPr>
              <a:t>与应用系统设计方法 </a:t>
            </a:r>
            <a:endParaRPr lang="en-US" altLang="zh-CN" u="none">
              <a:solidFill>
                <a:srgbClr val="194D19"/>
              </a:solidFill>
              <a:latin typeface="华文新魏" pitchFamily="2" charset="-122"/>
            </a:endParaRPr>
          </a:p>
          <a:p>
            <a:pPr algn="ctr"/>
            <a:endParaRPr lang="en-US" altLang="zh-CN" sz="1400" u="none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2400" u="none">
                <a:solidFill>
                  <a:srgbClr val="002060"/>
                </a:solidFill>
              </a:rPr>
              <a:t>第六节 </a:t>
            </a:r>
            <a:r>
              <a:rPr lang="en-US" altLang="zh-CN" sz="2400" u="none">
                <a:solidFill>
                  <a:srgbClr val="002060"/>
                </a:solidFill>
              </a:rPr>
              <a:t>Web</a:t>
            </a:r>
            <a:r>
              <a:rPr lang="zh-CN" altLang="en-US" sz="2400" u="none">
                <a:solidFill>
                  <a:srgbClr val="002060"/>
                </a:solidFill>
              </a:rPr>
              <a:t>服务与</a:t>
            </a:r>
            <a:r>
              <a:rPr lang="en-US" altLang="zh-CN" sz="2400" u="none">
                <a:solidFill>
                  <a:srgbClr val="002060"/>
                </a:solidFill>
              </a:rPr>
              <a:t>HTTP</a:t>
            </a:r>
            <a:r>
              <a:rPr lang="zh-CN" altLang="en-US" sz="2400" u="none">
                <a:solidFill>
                  <a:srgbClr val="002060"/>
                </a:solidFill>
              </a:rPr>
              <a:t>协议</a:t>
            </a:r>
            <a:r>
              <a:rPr lang="zh-CN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标题 1"/>
          <p:cNvSpPr>
            <a:spLocks noGrp="1"/>
          </p:cNvSpPr>
          <p:nvPr>
            <p:ph type="title" idx="4294967295"/>
          </p:nvPr>
        </p:nvSpPr>
        <p:spPr>
          <a:xfrm>
            <a:off x="400072" y="628650"/>
            <a:ext cx="7386638" cy="750888"/>
          </a:xfrm>
        </p:spPr>
        <p:txBody>
          <a:bodyPr/>
          <a:lstStyle/>
          <a:p>
            <a:pPr algn="l" eaLnBrk="1" hangingPunct="1"/>
            <a:r>
              <a:rPr lang="zh-CN" altLang="en-US" sz="22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正文头部：说明关于文档正文的信息</a:t>
            </a:r>
          </a:p>
        </p:txBody>
      </p:sp>
      <p:graphicFrame>
        <p:nvGraphicFramePr>
          <p:cNvPr id="102446" name="Group 46"/>
          <p:cNvGraphicFramePr>
            <a:graphicFrameLocks noGrp="1"/>
          </p:cNvGraphicFramePr>
          <p:nvPr>
            <p:ph idx="4294967295"/>
          </p:nvPr>
        </p:nvGraphicFramePr>
        <p:xfrm>
          <a:off x="500035" y="1273175"/>
          <a:ext cx="5429288" cy="3675065"/>
        </p:xfrm>
        <a:graphic>
          <a:graphicData uri="http://schemas.openxmlformats.org/drawingml/2006/table">
            <a:tbl>
              <a:tblPr/>
              <a:tblGrid>
                <a:gridCol w="1855751"/>
                <a:gridCol w="3573537"/>
              </a:tblGrid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头部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说明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Allow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列出</a:t>
                      </a: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URL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可以使用的合法的方法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Content-encoding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给出编码方案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Content-language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指明语言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Content-length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给出文档长度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Content-range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给出文档的范围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Content-type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给出数据的类型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Etag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给出正文的标记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Expires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给出内容可能改变的时间与日期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Last-modified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给出上次内容改变的时间与日期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Location</a:t>
                      </a:r>
                      <a:endParaRPr kumimoji="0" lang="zh-CN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A3868"/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A3868"/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给出被创建和被移走的文档的位置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02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2598" y="1547033"/>
            <a:ext cx="5546724" cy="3097213"/>
          </a:xfrm>
        </p:spPr>
        <p:txBody>
          <a:bodyPr/>
          <a:lstStyle/>
          <a:p>
            <a:pPr marL="269875" indent="-269875" eaLnBrk="1" hangingPunct="1">
              <a:lnSpc>
                <a:spcPct val="120000"/>
              </a:lnSpc>
            </a:pP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用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个请求报文与应答报文交互过程的实例，对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协议的工作过程做一个总结。</a:t>
            </a:r>
          </a:p>
          <a:p>
            <a:pPr marL="539750" lvl="1" indent="-269875" eaLnBrk="1" hangingPunct="1">
              <a:lnSpc>
                <a:spcPct val="120000"/>
              </a:lnSpc>
              <a:spcBef>
                <a:spcPct val="40000"/>
              </a:spcBef>
            </a:pPr>
            <a:r>
              <a:rPr lang="en-US" altLang="zh-CN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zh-CN" altLang="en-US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方法</a:t>
            </a:r>
          </a:p>
          <a:p>
            <a:pPr marL="539750" lvl="1" indent="-269875" eaLnBrk="1" hangingPunct="1">
              <a:lnSpc>
                <a:spcPct val="120000"/>
              </a:lnSpc>
            </a:pPr>
            <a:r>
              <a:rPr lang="en-US" altLang="zh-CN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zh-CN" altLang="en-US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方法</a:t>
            </a:r>
          </a:p>
          <a:p>
            <a:pPr marL="539750" lvl="1" indent="-269875" eaLnBrk="1" hangingPunct="1">
              <a:lnSpc>
                <a:spcPct val="120000"/>
              </a:lnSpc>
            </a:pPr>
            <a:r>
              <a:rPr lang="en-US" altLang="zh-CN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POST</a:t>
            </a:r>
            <a:r>
              <a:rPr lang="zh-CN" altLang="en-US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方法</a:t>
            </a:r>
          </a:p>
        </p:txBody>
      </p:sp>
      <p:sp>
        <p:nvSpPr>
          <p:cNvPr id="51202" name="标题 1"/>
          <p:cNvSpPr>
            <a:spLocks noGrp="1"/>
          </p:cNvSpPr>
          <p:nvPr>
            <p:ph type="title" idx="4294967295"/>
          </p:nvPr>
        </p:nvSpPr>
        <p:spPr>
          <a:xfrm>
            <a:off x="392120" y="779463"/>
            <a:ext cx="5180012" cy="857250"/>
          </a:xfrm>
        </p:spPr>
        <p:txBody>
          <a:bodyPr/>
          <a:lstStyle/>
          <a:p>
            <a:pPr algn="l" eaLnBrk="1" hangingPunct="1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请求报文与应答报文的交互过程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标题 1"/>
          <p:cNvSpPr>
            <a:spLocks noGrp="1"/>
          </p:cNvSpPr>
          <p:nvPr>
            <p:ph type="title" idx="4294967295"/>
          </p:nvPr>
        </p:nvSpPr>
        <p:spPr>
          <a:xfrm>
            <a:off x="642910" y="715156"/>
            <a:ext cx="3851275" cy="609600"/>
          </a:xfrm>
        </p:spPr>
        <p:txBody>
          <a:bodyPr/>
          <a:lstStyle/>
          <a:p>
            <a:pPr algn="l" eaLnBrk="1" hangingPunct="1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使用</a:t>
            </a:r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方法读取图像</a:t>
            </a:r>
          </a:p>
        </p:txBody>
      </p:sp>
      <p:sp>
        <p:nvSpPr>
          <p:cNvPr id="52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522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52231" name="Object 9"/>
          <p:cNvGraphicFramePr>
            <a:graphicFrameLocks noChangeAspect="1"/>
          </p:cNvGraphicFramePr>
          <p:nvPr/>
        </p:nvGraphicFramePr>
        <p:xfrm>
          <a:off x="468313" y="1198567"/>
          <a:ext cx="3902241" cy="3802869"/>
        </p:xfrm>
        <a:graphic>
          <a:graphicData uri="http://schemas.openxmlformats.org/presentationml/2006/ole">
            <p:oleObj spid="_x0000_s52231" name="Visio" r:id="rId4" imgW="2760726" imgH="2679954" progId="Visio.Drawing.11">
              <p:embed/>
            </p:oleObj>
          </a:graphicData>
        </a:graphic>
      </p:graphicFrame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214810" y="2286793"/>
            <a:ext cx="1420970" cy="142875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r>
              <a:rPr lang="zh-CN" altLang="en-US" sz="2000" b="0" u="none" dirty="0">
                <a:solidFill>
                  <a:srgbClr val="FFFF00"/>
                </a:solidFill>
              </a:rPr>
              <a:t>可以接受</a:t>
            </a:r>
            <a:r>
              <a:rPr lang="en-US" altLang="zh-CN" sz="2000" b="0" u="none" dirty="0" smtClean="0">
                <a:solidFill>
                  <a:srgbClr val="FFFF00"/>
                </a:solidFill>
              </a:rPr>
              <a:t>GIF</a:t>
            </a:r>
            <a:r>
              <a:rPr lang="zh-CN" altLang="en-US" sz="2000" b="0" u="none" dirty="0" smtClean="0">
                <a:solidFill>
                  <a:srgbClr val="FFFF00"/>
                </a:solidFill>
              </a:rPr>
              <a:t>与</a:t>
            </a:r>
            <a:r>
              <a:rPr lang="en-US" altLang="zh-CN" sz="2000" b="0" u="none" dirty="0" smtClean="0">
                <a:solidFill>
                  <a:srgbClr val="FFFF00"/>
                </a:solidFill>
              </a:rPr>
              <a:t>JPEG</a:t>
            </a:r>
            <a:r>
              <a:rPr lang="zh-CN" altLang="en-US" sz="2000" b="0" u="none" dirty="0">
                <a:solidFill>
                  <a:srgbClr val="FFFF00"/>
                </a:solidFill>
              </a:rPr>
              <a:t>格式的图像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4214810" y="3938423"/>
            <a:ext cx="1492408" cy="49150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r>
              <a:rPr lang="zh-CN" altLang="en-US" sz="2000" b="0" u="none">
                <a:solidFill>
                  <a:srgbClr val="FFFF00"/>
                </a:solidFill>
              </a:rPr>
              <a:t>请求成功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标题 1"/>
          <p:cNvSpPr>
            <a:spLocks noGrp="1"/>
          </p:cNvSpPr>
          <p:nvPr>
            <p:ph type="title" idx="4294967295"/>
          </p:nvPr>
        </p:nvSpPr>
        <p:spPr>
          <a:xfrm>
            <a:off x="357158" y="785010"/>
            <a:ext cx="5143536" cy="430212"/>
          </a:xfrm>
        </p:spPr>
        <p:txBody>
          <a:bodyPr/>
          <a:lstStyle/>
          <a:p>
            <a:pPr algn="l" eaLnBrk="1" hangingPunct="1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使用</a:t>
            </a:r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方法读取</a:t>
            </a:r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文档信息</a:t>
            </a:r>
          </a:p>
        </p:txBody>
      </p:sp>
      <p:sp>
        <p:nvSpPr>
          <p:cNvPr id="532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532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53255" name="Object 9"/>
          <p:cNvGraphicFramePr>
            <a:graphicFrameLocks noChangeAspect="1"/>
          </p:cNvGraphicFramePr>
          <p:nvPr/>
        </p:nvGraphicFramePr>
        <p:xfrm>
          <a:off x="250825" y="1346205"/>
          <a:ext cx="4036052" cy="3512355"/>
        </p:xfrm>
        <a:graphic>
          <a:graphicData uri="http://schemas.openxmlformats.org/presentationml/2006/ole">
            <p:oleObj spid="_x0000_s53255" name="Visio" r:id="rId4" imgW="3192780" imgH="2770632" progId="Visio.Drawing.11">
              <p:embed/>
            </p:oleObj>
          </a:graphicData>
        </a:graphic>
      </p:graphicFrame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143372" y="2215882"/>
            <a:ext cx="1420970" cy="106301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r>
              <a:rPr lang="zh-CN" altLang="en-US" sz="2000" b="0" u="none" dirty="0">
                <a:solidFill>
                  <a:srgbClr val="FFFF00"/>
                </a:solidFill>
              </a:rPr>
              <a:t>可以接受</a:t>
            </a:r>
            <a:r>
              <a:rPr lang="zh-CN" altLang="en-US" sz="2000" b="0" u="none" dirty="0" smtClean="0">
                <a:solidFill>
                  <a:srgbClr val="FFFF00"/>
                </a:solidFill>
              </a:rPr>
              <a:t>任何格式</a:t>
            </a:r>
            <a:r>
              <a:rPr lang="zh-CN" altLang="en-US" sz="2000" b="0" u="none" dirty="0">
                <a:solidFill>
                  <a:srgbClr val="FFFF00"/>
                </a:solidFill>
              </a:rPr>
              <a:t>的文档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4143372" y="3430425"/>
            <a:ext cx="1420970" cy="49150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r>
              <a:rPr lang="zh-CN" altLang="en-US" sz="2000" b="0" u="none">
                <a:solidFill>
                  <a:srgbClr val="FFFF00"/>
                </a:solidFill>
              </a:rPr>
              <a:t>请求成功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4143372" y="4295612"/>
            <a:ext cx="1563846" cy="49151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29667B">
                  <a:shade val="30000"/>
                  <a:satMod val="115000"/>
                </a:srgbClr>
              </a:gs>
              <a:gs pos="50000">
                <a:srgbClr val="29667B">
                  <a:shade val="67500"/>
                  <a:satMod val="115000"/>
                </a:srgbClr>
              </a:gs>
              <a:gs pos="100000">
                <a:srgbClr val="29667B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/>
            <a:r>
              <a:rPr lang="zh-CN" altLang="en-US" sz="2000" b="0" u="none">
                <a:solidFill>
                  <a:srgbClr val="FFFF00"/>
                </a:solidFill>
              </a:rPr>
              <a:t>不包括正文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标题 1"/>
          <p:cNvSpPr>
            <a:spLocks noGrp="1"/>
          </p:cNvSpPr>
          <p:nvPr>
            <p:ph type="title" idx="4294967295"/>
          </p:nvPr>
        </p:nvSpPr>
        <p:spPr>
          <a:xfrm>
            <a:off x="500034" y="804060"/>
            <a:ext cx="4929222" cy="482600"/>
          </a:xfrm>
        </p:spPr>
        <p:txBody>
          <a:bodyPr/>
          <a:lstStyle/>
          <a:p>
            <a:pPr algn="l" eaLnBrk="1" hangingPunct="1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使用</a:t>
            </a:r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POST</a:t>
            </a: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方法向服务器发送数据</a:t>
            </a:r>
          </a:p>
        </p:txBody>
      </p:sp>
      <p:sp>
        <p:nvSpPr>
          <p:cNvPr id="5428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5428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54278" name="Object 9"/>
          <p:cNvGraphicFramePr>
            <a:graphicFrameLocks noChangeAspect="1"/>
          </p:cNvGraphicFramePr>
          <p:nvPr/>
        </p:nvGraphicFramePr>
        <p:xfrm>
          <a:off x="642911" y="1292066"/>
          <a:ext cx="3786214" cy="3637932"/>
        </p:xfrm>
        <a:graphic>
          <a:graphicData uri="http://schemas.openxmlformats.org/presentationml/2006/ole">
            <p:oleObj spid="_x0000_s54278" name="Visio" r:id="rId4" imgW="2733675" imgH="2841879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标题 1"/>
          <p:cNvSpPr>
            <a:spLocks noGrp="1"/>
          </p:cNvSpPr>
          <p:nvPr>
            <p:ph type="title" idx="4294967295"/>
          </p:nvPr>
        </p:nvSpPr>
        <p:spPr>
          <a:xfrm>
            <a:off x="500034" y="929470"/>
            <a:ext cx="3563938" cy="144463"/>
          </a:xfrm>
        </p:spPr>
        <p:txBody>
          <a:bodyPr/>
          <a:lstStyle/>
          <a:p>
            <a:pPr algn="l" eaLnBrk="1" hangingPunct="1"/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工作原理与过程</a:t>
            </a:r>
          </a:p>
        </p:txBody>
      </p:sp>
      <p:sp>
        <p:nvSpPr>
          <p:cNvPr id="5530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5530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graphicFrame>
        <p:nvGraphicFramePr>
          <p:cNvPr id="55302" name="Object 9"/>
          <p:cNvGraphicFramePr>
            <a:graphicFrameLocks noChangeAspect="1"/>
          </p:cNvGraphicFramePr>
          <p:nvPr/>
        </p:nvGraphicFramePr>
        <p:xfrm>
          <a:off x="428596" y="1286660"/>
          <a:ext cx="4500594" cy="3714012"/>
        </p:xfrm>
        <a:graphic>
          <a:graphicData uri="http://schemas.openxmlformats.org/presentationml/2006/ole">
            <p:oleObj spid="_x0000_s55302" name="Visio" r:id="rId3" imgW="3648075" imgH="3511296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786594"/>
            <a:ext cx="4176712" cy="520700"/>
          </a:xfrm>
        </p:spPr>
        <p:txBody>
          <a:bodyPr anchor="b"/>
          <a:lstStyle/>
          <a:p>
            <a:pPr eaLnBrk="1" hangingPunct="1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用户点击鼠标后所发生的事件 </a:t>
            </a:r>
          </a:p>
        </p:txBody>
      </p:sp>
      <p:sp>
        <p:nvSpPr>
          <p:cNvPr id="56322" name="Rectangle 20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404158"/>
            <a:ext cx="5838820" cy="3240088"/>
          </a:xfrm>
          <a:noFill/>
          <a:ln>
            <a:noFill/>
          </a:ln>
        </p:spPr>
        <p:txBody>
          <a:bodyPr/>
          <a:lstStyle/>
          <a:p>
            <a:pPr marL="258763" indent="-258763" eaLnBrk="1" hangingPunct="1">
              <a:lnSpc>
                <a:spcPct val="120000"/>
              </a:lnSpc>
              <a:buFontTx/>
              <a:buNone/>
            </a:pP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(1) 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浏览器分析超链指向页面的 </a:t>
            </a: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URL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。</a:t>
            </a:r>
          </a:p>
          <a:p>
            <a:pPr marL="258763" indent="-258763" eaLnBrk="1" hangingPunct="1">
              <a:lnSpc>
                <a:spcPct val="120000"/>
              </a:lnSpc>
              <a:buFontTx/>
              <a:buNone/>
            </a:pP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(2) 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浏览器向 </a:t>
            </a: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DNS 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请求解析 </a:t>
            </a: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www.dlut.edu.cn 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的 </a:t>
            </a: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IP 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地址。</a:t>
            </a:r>
          </a:p>
          <a:p>
            <a:pPr marL="258763" indent="-258763" eaLnBrk="1" hangingPunct="1">
              <a:lnSpc>
                <a:spcPct val="120000"/>
              </a:lnSpc>
              <a:buFontTx/>
              <a:buNone/>
            </a:pP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(3) 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域名系统 </a:t>
            </a: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DNS 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解析出大连理工大学服务器的 </a:t>
            </a: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IP 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地址。</a:t>
            </a:r>
          </a:p>
          <a:p>
            <a:pPr marL="258763" indent="-258763" eaLnBrk="1" hangingPunct="1">
              <a:lnSpc>
                <a:spcPct val="120000"/>
              </a:lnSpc>
              <a:buFontTx/>
              <a:buNone/>
            </a:pP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(4) 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浏览器与服务器建立 </a:t>
            </a: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TCP 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连接</a:t>
            </a:r>
          </a:p>
          <a:p>
            <a:pPr marL="258763" indent="-258763" eaLnBrk="1" hangingPunct="1">
              <a:lnSpc>
                <a:spcPct val="120000"/>
              </a:lnSpc>
              <a:buFontTx/>
              <a:buNone/>
            </a:pP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(5) 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浏览器发出取文件命令：</a:t>
            </a: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GET /</a:t>
            </a:r>
            <a:r>
              <a:rPr lang="en-US" alt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sub/yuanxi.html</a:t>
            </a:r>
            <a:endParaRPr lang="zh-CN" altLang="en-US" sz="1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</a:endParaRPr>
          </a:p>
          <a:p>
            <a:pPr marL="258763" indent="-258763" eaLnBrk="1" hangingPunct="1">
              <a:lnSpc>
                <a:spcPct val="120000"/>
              </a:lnSpc>
              <a:buFontTx/>
              <a:buNone/>
            </a:pP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(6) 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服务器给出响应，把文件 </a:t>
            </a: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yuanxi.html 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发给浏览器。</a:t>
            </a:r>
          </a:p>
          <a:p>
            <a:pPr marL="258763" indent="-258763" eaLnBrk="1" hangingPunct="1">
              <a:lnSpc>
                <a:spcPct val="120000"/>
              </a:lnSpc>
              <a:buFontTx/>
              <a:buNone/>
            </a:pP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(7) TCP 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连接释放。</a:t>
            </a:r>
          </a:p>
          <a:p>
            <a:pPr marL="363538" indent="-363538" eaLnBrk="1" hangingPunct="1">
              <a:lnSpc>
                <a:spcPct val="120000"/>
              </a:lnSpc>
              <a:buFontTx/>
              <a:buNone/>
            </a:pP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(8) 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浏览器显示“大连理工院系设置”文件 </a:t>
            </a:r>
            <a:r>
              <a:rPr lang="en-US" altLang="zh-CN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yuanxi.html </a:t>
            </a:r>
            <a:r>
              <a:rPr lang="zh-CN" altLang="en-US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中所有文本。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74056"/>
            <a:ext cx="1332959" cy="9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0215" y="692934"/>
            <a:ext cx="4427537" cy="522288"/>
          </a:xfrm>
        </p:spPr>
        <p:txBody>
          <a:bodyPr anchor="b"/>
          <a:lstStyle/>
          <a:p>
            <a:pPr algn="l" eaLnBrk="1" hangingPunct="1">
              <a:lnSpc>
                <a:spcPct val="80000"/>
              </a:lnSpc>
            </a:pP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万维网的工作过程</a:t>
            </a:r>
            <a:r>
              <a:rPr lang="zh-CN" altLang="en-US" sz="2000" u="sng" dirty="0" smtClean="0"/>
              <a:t> 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368301" y="1215222"/>
            <a:ext cx="5702719" cy="3714776"/>
            <a:chOff x="296863" y="1000704"/>
            <a:chExt cx="6281805" cy="4091996"/>
          </a:xfrm>
        </p:grpSpPr>
        <p:graphicFrame>
          <p:nvGraphicFramePr>
            <p:cNvPr id="26627" name="Object 66"/>
            <p:cNvGraphicFramePr>
              <a:graphicFrameLocks noChangeAspect="1"/>
            </p:cNvGraphicFramePr>
            <p:nvPr/>
          </p:nvGraphicFramePr>
          <p:xfrm>
            <a:off x="1528763" y="2408238"/>
            <a:ext cx="3432175" cy="1077912"/>
          </p:xfrm>
          <a:graphic>
            <a:graphicData uri="http://schemas.openxmlformats.org/presentationml/2006/ole">
              <p:oleObj spid="_x0000_s26627" name="VISIO" r:id="rId4" imgW="1689840" imgH="964440" progId="Visio.Drawing.11">
                <p:embed/>
              </p:oleObj>
            </a:graphicData>
          </a:graphic>
        </p:graphicFrame>
        <p:pic>
          <p:nvPicPr>
            <p:cNvPr id="26629" name="Picture 67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43463" y="1511300"/>
              <a:ext cx="1168400" cy="143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0" name="Freeform 68"/>
            <p:cNvSpPr>
              <a:spLocks/>
            </p:cNvSpPr>
            <p:nvPr/>
          </p:nvSpPr>
          <p:spPr bwMode="auto">
            <a:xfrm>
              <a:off x="2501900" y="2616200"/>
              <a:ext cx="401638" cy="169863"/>
            </a:xfrm>
            <a:custGeom>
              <a:avLst/>
              <a:gdLst>
                <a:gd name="T0" fmla="*/ 2147483647 w 117"/>
                <a:gd name="T1" fmla="*/ 2147483647 h 118"/>
                <a:gd name="T2" fmla="*/ 0 w 117"/>
                <a:gd name="T3" fmla="*/ 2147483647 h 118"/>
                <a:gd name="T4" fmla="*/ 0 w 117"/>
                <a:gd name="T5" fmla="*/ 2147483647 h 118"/>
                <a:gd name="T6" fmla="*/ 2147483647 w 117"/>
                <a:gd name="T7" fmla="*/ 2147483647 h 118"/>
                <a:gd name="T8" fmla="*/ 2147483647 w 117"/>
                <a:gd name="T9" fmla="*/ 2147483647 h 118"/>
                <a:gd name="T10" fmla="*/ 2147483647 w 117"/>
                <a:gd name="T11" fmla="*/ 0 h 118"/>
                <a:gd name="T12" fmla="*/ 2147483647 w 117"/>
                <a:gd name="T13" fmla="*/ 0 h 118"/>
                <a:gd name="T14" fmla="*/ 2147483647 w 117"/>
                <a:gd name="T15" fmla="*/ 0 h 118"/>
                <a:gd name="T16" fmla="*/ 2147483647 w 117"/>
                <a:gd name="T17" fmla="*/ 2147483647 h 118"/>
                <a:gd name="T18" fmla="*/ 2147483647 w 117"/>
                <a:gd name="T19" fmla="*/ 2147483647 h 118"/>
                <a:gd name="T20" fmla="*/ 2147483647 w 117"/>
                <a:gd name="T21" fmla="*/ 2147483647 h 118"/>
                <a:gd name="T22" fmla="*/ 2147483647 w 117"/>
                <a:gd name="T23" fmla="*/ 2147483647 h 118"/>
                <a:gd name="T24" fmla="*/ 2147483647 w 117"/>
                <a:gd name="T25" fmla="*/ 2147483647 h 118"/>
                <a:gd name="T26" fmla="*/ 2147483647 w 117"/>
                <a:gd name="T27" fmla="*/ 2147483647 h 118"/>
                <a:gd name="T28" fmla="*/ 2147483647 w 117"/>
                <a:gd name="T29" fmla="*/ 2147483647 h 118"/>
                <a:gd name="T30" fmla="*/ 2147483647 w 117"/>
                <a:gd name="T31" fmla="*/ 2147483647 h 118"/>
                <a:gd name="T32" fmla="*/ 2147483647 w 117"/>
                <a:gd name="T33" fmla="*/ 2147483647 h 118"/>
                <a:gd name="T34" fmla="*/ 2147483647 w 117"/>
                <a:gd name="T35" fmla="*/ 2147483647 h 118"/>
                <a:gd name="T36" fmla="*/ 2147483647 w 117"/>
                <a:gd name="T37" fmla="*/ 2147483647 h 118"/>
                <a:gd name="T38" fmla="*/ 2147483647 w 117"/>
                <a:gd name="T39" fmla="*/ 2147483647 h 118"/>
                <a:gd name="T40" fmla="*/ 2147483647 w 117"/>
                <a:gd name="T41" fmla="*/ 2147483647 h 118"/>
                <a:gd name="T42" fmla="*/ 2147483647 w 117"/>
                <a:gd name="T43" fmla="*/ 2147483647 h 118"/>
                <a:gd name="T44" fmla="*/ 2147483647 w 117"/>
                <a:gd name="T45" fmla="*/ 2147483647 h 118"/>
                <a:gd name="T46" fmla="*/ 2147483647 w 117"/>
                <a:gd name="T47" fmla="*/ 2147483647 h 1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7"/>
                <a:gd name="T73" fmla="*/ 0 h 118"/>
                <a:gd name="T74" fmla="*/ 117 w 117"/>
                <a:gd name="T75" fmla="*/ 118 h 11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7" h="118">
                  <a:moveTo>
                    <a:pt x="5" y="66"/>
                  </a:moveTo>
                  <a:lnTo>
                    <a:pt x="0" y="51"/>
                  </a:lnTo>
                  <a:lnTo>
                    <a:pt x="0" y="36"/>
                  </a:lnTo>
                  <a:lnTo>
                    <a:pt x="16" y="25"/>
                  </a:lnTo>
                  <a:lnTo>
                    <a:pt x="32" y="15"/>
                  </a:lnTo>
                  <a:lnTo>
                    <a:pt x="47" y="0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84" y="15"/>
                  </a:lnTo>
                  <a:lnTo>
                    <a:pt x="95" y="31"/>
                  </a:lnTo>
                  <a:lnTo>
                    <a:pt x="105" y="46"/>
                  </a:lnTo>
                  <a:lnTo>
                    <a:pt x="111" y="61"/>
                  </a:lnTo>
                  <a:lnTo>
                    <a:pt x="116" y="76"/>
                  </a:lnTo>
                  <a:lnTo>
                    <a:pt x="116" y="92"/>
                  </a:lnTo>
                  <a:lnTo>
                    <a:pt x="116" y="107"/>
                  </a:lnTo>
                  <a:lnTo>
                    <a:pt x="100" y="117"/>
                  </a:lnTo>
                  <a:lnTo>
                    <a:pt x="84" y="117"/>
                  </a:lnTo>
                  <a:lnTo>
                    <a:pt x="69" y="117"/>
                  </a:lnTo>
                  <a:lnTo>
                    <a:pt x="53" y="117"/>
                  </a:lnTo>
                  <a:lnTo>
                    <a:pt x="37" y="112"/>
                  </a:lnTo>
                  <a:lnTo>
                    <a:pt x="21" y="102"/>
                  </a:lnTo>
                  <a:lnTo>
                    <a:pt x="11" y="86"/>
                  </a:lnTo>
                  <a:lnTo>
                    <a:pt x="5" y="71"/>
                  </a:lnTo>
                  <a:lnTo>
                    <a:pt x="5" y="66"/>
                  </a:lnTo>
                </a:path>
              </a:pathLst>
            </a:custGeom>
            <a:solidFill>
              <a:srgbClr val="EAEAEA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1" name="Freeform 69"/>
            <p:cNvSpPr>
              <a:spLocks/>
            </p:cNvSpPr>
            <p:nvPr/>
          </p:nvSpPr>
          <p:spPr bwMode="auto">
            <a:xfrm>
              <a:off x="3446463" y="2570163"/>
              <a:ext cx="280987" cy="127000"/>
            </a:xfrm>
            <a:custGeom>
              <a:avLst/>
              <a:gdLst>
                <a:gd name="T0" fmla="*/ 0 w 82"/>
                <a:gd name="T1" fmla="*/ 0 h 87"/>
                <a:gd name="T2" fmla="*/ 2147483647 w 82"/>
                <a:gd name="T3" fmla="*/ 2147483647 h 87"/>
                <a:gd name="T4" fmla="*/ 2147483647 w 82"/>
                <a:gd name="T5" fmla="*/ 2147483647 h 87"/>
                <a:gd name="T6" fmla="*/ 2147483647 w 82"/>
                <a:gd name="T7" fmla="*/ 2147483647 h 87"/>
                <a:gd name="T8" fmla="*/ 2147483647 w 82"/>
                <a:gd name="T9" fmla="*/ 2147483647 h 87"/>
                <a:gd name="T10" fmla="*/ 2147483647 w 82"/>
                <a:gd name="T11" fmla="*/ 2147483647 h 87"/>
                <a:gd name="T12" fmla="*/ 2147483647 w 82"/>
                <a:gd name="T13" fmla="*/ 2147483647 h 87"/>
                <a:gd name="T14" fmla="*/ 2147483647 w 82"/>
                <a:gd name="T15" fmla="*/ 2147483647 h 87"/>
                <a:gd name="T16" fmla="*/ 2147483647 w 82"/>
                <a:gd name="T17" fmla="*/ 2147483647 h 87"/>
                <a:gd name="T18" fmla="*/ 2147483647 w 82"/>
                <a:gd name="T19" fmla="*/ 2147483647 h 87"/>
                <a:gd name="T20" fmla="*/ 2147483647 w 82"/>
                <a:gd name="T21" fmla="*/ 2147483647 h 87"/>
                <a:gd name="T22" fmla="*/ 2147483647 w 82"/>
                <a:gd name="T23" fmla="*/ 2147483647 h 87"/>
                <a:gd name="T24" fmla="*/ 2147483647 w 82"/>
                <a:gd name="T25" fmla="*/ 2147483647 h 87"/>
                <a:gd name="T26" fmla="*/ 0 w 82"/>
                <a:gd name="T27" fmla="*/ 2147483647 h 87"/>
                <a:gd name="T28" fmla="*/ 0 w 82"/>
                <a:gd name="T29" fmla="*/ 2147483647 h 87"/>
                <a:gd name="T30" fmla="*/ 2147483647 w 82"/>
                <a:gd name="T31" fmla="*/ 2147483647 h 87"/>
                <a:gd name="T32" fmla="*/ 0 w 82"/>
                <a:gd name="T33" fmla="*/ 0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87"/>
                <a:gd name="T53" fmla="*/ 82 w 82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87">
                  <a:moveTo>
                    <a:pt x="0" y="0"/>
                  </a:moveTo>
                  <a:lnTo>
                    <a:pt x="16" y="10"/>
                  </a:lnTo>
                  <a:lnTo>
                    <a:pt x="32" y="20"/>
                  </a:lnTo>
                  <a:lnTo>
                    <a:pt x="49" y="20"/>
                  </a:lnTo>
                  <a:lnTo>
                    <a:pt x="65" y="30"/>
                  </a:lnTo>
                  <a:lnTo>
                    <a:pt x="76" y="46"/>
                  </a:lnTo>
                  <a:lnTo>
                    <a:pt x="81" y="61"/>
                  </a:lnTo>
                  <a:lnTo>
                    <a:pt x="81" y="76"/>
                  </a:lnTo>
                  <a:lnTo>
                    <a:pt x="65" y="86"/>
                  </a:lnTo>
                  <a:lnTo>
                    <a:pt x="49" y="86"/>
                  </a:lnTo>
                  <a:lnTo>
                    <a:pt x="27" y="81"/>
                  </a:lnTo>
                  <a:lnTo>
                    <a:pt x="11" y="71"/>
                  </a:lnTo>
                  <a:lnTo>
                    <a:pt x="5" y="56"/>
                  </a:lnTo>
                  <a:lnTo>
                    <a:pt x="0" y="40"/>
                  </a:lnTo>
                  <a:lnTo>
                    <a:pt x="0" y="25"/>
                  </a:lnTo>
                  <a:lnTo>
                    <a:pt x="11" y="10"/>
                  </a:lnTo>
                  <a:lnTo>
                    <a:pt x="0" y="0"/>
                  </a:lnTo>
                </a:path>
              </a:pathLst>
            </a:custGeom>
            <a:solidFill>
              <a:srgbClr val="EAEAEA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2" name="Freeform 70"/>
            <p:cNvSpPr>
              <a:spLocks/>
            </p:cNvSpPr>
            <p:nvPr/>
          </p:nvSpPr>
          <p:spPr bwMode="auto">
            <a:xfrm>
              <a:off x="4557713" y="2633663"/>
              <a:ext cx="906462" cy="476250"/>
            </a:xfrm>
            <a:custGeom>
              <a:avLst/>
              <a:gdLst>
                <a:gd name="T0" fmla="*/ 2147483647 w 567"/>
                <a:gd name="T1" fmla="*/ 0 h 371"/>
                <a:gd name="T2" fmla="*/ 2147483647 w 567"/>
                <a:gd name="T3" fmla="*/ 2147483647 h 371"/>
                <a:gd name="T4" fmla="*/ 2147483647 w 567"/>
                <a:gd name="T5" fmla="*/ 2147483647 h 371"/>
                <a:gd name="T6" fmla="*/ 2147483647 w 567"/>
                <a:gd name="T7" fmla="*/ 2147483647 h 371"/>
                <a:gd name="T8" fmla="*/ 0 w 567"/>
                <a:gd name="T9" fmla="*/ 2147483647 h 3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7"/>
                <a:gd name="T16" fmla="*/ 0 h 371"/>
                <a:gd name="T17" fmla="*/ 567 w 567"/>
                <a:gd name="T18" fmla="*/ 371 h 3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7" h="371">
                  <a:moveTo>
                    <a:pt x="567" y="0"/>
                  </a:moveTo>
                  <a:cubicBezTo>
                    <a:pt x="561" y="28"/>
                    <a:pt x="553" y="122"/>
                    <a:pt x="530" y="168"/>
                  </a:cubicBezTo>
                  <a:cubicBezTo>
                    <a:pt x="516" y="193"/>
                    <a:pt x="460" y="266"/>
                    <a:pt x="428" y="280"/>
                  </a:cubicBezTo>
                  <a:cubicBezTo>
                    <a:pt x="395" y="294"/>
                    <a:pt x="356" y="316"/>
                    <a:pt x="314" y="328"/>
                  </a:cubicBezTo>
                  <a:cubicBezTo>
                    <a:pt x="241" y="341"/>
                    <a:pt x="52" y="364"/>
                    <a:pt x="0" y="371"/>
                  </a:cubicBezTo>
                </a:path>
              </a:pathLst>
            </a:custGeom>
            <a:noFill/>
            <a:ln w="381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3" name="Freeform 71"/>
            <p:cNvSpPr>
              <a:spLocks/>
            </p:cNvSpPr>
            <p:nvPr/>
          </p:nvSpPr>
          <p:spPr bwMode="auto">
            <a:xfrm>
              <a:off x="977900" y="2411413"/>
              <a:ext cx="936625" cy="690562"/>
            </a:xfrm>
            <a:custGeom>
              <a:avLst/>
              <a:gdLst>
                <a:gd name="T0" fmla="*/ 2147483647 w 759"/>
                <a:gd name="T1" fmla="*/ 0 h 664"/>
                <a:gd name="T2" fmla="*/ 2147483647 w 759"/>
                <a:gd name="T3" fmla="*/ 2147483647 h 664"/>
                <a:gd name="T4" fmla="*/ 2147483647 w 759"/>
                <a:gd name="T5" fmla="*/ 2147483647 h 664"/>
                <a:gd name="T6" fmla="*/ 2147483647 w 759"/>
                <a:gd name="T7" fmla="*/ 2147483647 h 664"/>
                <a:gd name="T8" fmla="*/ 2147483647 w 759"/>
                <a:gd name="T9" fmla="*/ 2147483647 h 664"/>
                <a:gd name="T10" fmla="*/ 2147483647 w 759"/>
                <a:gd name="T11" fmla="*/ 2147483647 h 664"/>
                <a:gd name="T12" fmla="*/ 2147483647 w 759"/>
                <a:gd name="T13" fmla="*/ 2147483647 h 664"/>
                <a:gd name="T14" fmla="*/ 2147483647 w 759"/>
                <a:gd name="T15" fmla="*/ 2147483647 h 6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59"/>
                <a:gd name="T25" fmla="*/ 0 h 664"/>
                <a:gd name="T26" fmla="*/ 759 w 759"/>
                <a:gd name="T27" fmla="*/ 664 h 6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59" h="664">
                  <a:moveTo>
                    <a:pt x="7" y="0"/>
                  </a:moveTo>
                  <a:cubicBezTo>
                    <a:pt x="8" y="71"/>
                    <a:pt x="0" y="333"/>
                    <a:pt x="15" y="424"/>
                  </a:cubicBezTo>
                  <a:cubicBezTo>
                    <a:pt x="30" y="515"/>
                    <a:pt x="77" y="520"/>
                    <a:pt x="100" y="545"/>
                  </a:cubicBezTo>
                  <a:lnTo>
                    <a:pt x="154" y="571"/>
                  </a:lnTo>
                  <a:lnTo>
                    <a:pt x="190" y="591"/>
                  </a:lnTo>
                  <a:lnTo>
                    <a:pt x="351" y="633"/>
                  </a:lnTo>
                  <a:lnTo>
                    <a:pt x="583" y="664"/>
                  </a:lnTo>
                  <a:lnTo>
                    <a:pt x="759" y="664"/>
                  </a:lnTo>
                </a:path>
              </a:pathLst>
            </a:custGeom>
            <a:noFill/>
            <a:ln w="38100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4" name="Rectangle 72"/>
            <p:cNvSpPr>
              <a:spLocks noChangeArrowheads="1"/>
            </p:cNvSpPr>
            <p:nvPr/>
          </p:nvSpPr>
          <p:spPr bwMode="auto">
            <a:xfrm>
              <a:off x="2844800" y="3006725"/>
              <a:ext cx="8667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kumimoji="1" lang="zh-CN" altLang="en-US" sz="1800" b="0" u="none">
                  <a:solidFill>
                    <a:schemeClr val="accent2"/>
                  </a:solidFill>
                  <a:latin typeface="Arial" charset="0"/>
                  <a:ea typeface="黑体" pitchFamily="2" charset="-122"/>
                </a:rPr>
                <a:t>因特网</a:t>
              </a:r>
            </a:p>
          </p:txBody>
        </p:sp>
        <p:sp>
          <p:nvSpPr>
            <p:cNvPr id="26635" name="Rectangle 73"/>
            <p:cNvSpPr>
              <a:spLocks noChangeArrowheads="1"/>
            </p:cNvSpPr>
            <p:nvPr/>
          </p:nvSpPr>
          <p:spPr bwMode="auto">
            <a:xfrm>
              <a:off x="4533968" y="1000704"/>
              <a:ext cx="2044700" cy="5778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kumimoji="1" lang="zh-CN" altLang="en-US" sz="20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服务器</a:t>
              </a:r>
            </a:p>
            <a:p>
              <a:pPr algn="ctr" eaLnBrk="0" hangingPunct="0">
                <a:lnSpc>
                  <a:spcPct val="80000"/>
                </a:lnSpc>
              </a:pPr>
              <a:r>
                <a:rPr kumimoji="1" lang="en-US" altLang="zh-CN" sz="20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www.dlut.edu.cn</a:t>
              </a:r>
            </a:p>
          </p:txBody>
        </p:sp>
        <p:sp>
          <p:nvSpPr>
            <p:cNvPr id="26636" name="Rectangle 74"/>
            <p:cNvSpPr>
              <a:spLocks noChangeArrowheads="1"/>
            </p:cNvSpPr>
            <p:nvPr/>
          </p:nvSpPr>
          <p:spPr bwMode="auto">
            <a:xfrm>
              <a:off x="2011363" y="1079397"/>
              <a:ext cx="2214562" cy="3937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kumimoji="1" lang="zh-CN" altLang="zh-CN" sz="2000" b="0" u="none" dirty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链接到</a:t>
              </a:r>
              <a:r>
                <a:rPr kumimoji="1" lang="en-US" altLang="zh-CN" sz="2000" b="0" u="none" dirty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URL</a:t>
              </a:r>
              <a:r>
                <a:rPr kumimoji="1" lang="zh-CN" altLang="en-US" sz="2000" b="0" u="none" dirty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的超链</a:t>
              </a:r>
            </a:p>
          </p:txBody>
        </p:sp>
        <p:sp>
          <p:nvSpPr>
            <p:cNvPr id="26637" name="Rectangle 75"/>
            <p:cNvSpPr>
              <a:spLocks noChangeArrowheads="1"/>
            </p:cNvSpPr>
            <p:nvPr/>
          </p:nvSpPr>
          <p:spPr bwMode="auto">
            <a:xfrm>
              <a:off x="2074863" y="2578100"/>
              <a:ext cx="2568575" cy="3635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kumimoji="1" lang="en-US" altLang="zh-CN" sz="18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HTTP </a:t>
              </a:r>
              <a:r>
                <a:rPr kumimoji="1" lang="zh-CN" altLang="en-US" sz="18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使用此 </a:t>
              </a:r>
              <a:r>
                <a:rPr kumimoji="1" lang="en-US" altLang="zh-CN" sz="18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TCP </a:t>
              </a:r>
              <a:r>
                <a:rPr kumimoji="1" lang="zh-CN" altLang="en-US" sz="18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连接</a:t>
              </a:r>
            </a:p>
          </p:txBody>
        </p:sp>
        <p:sp>
          <p:nvSpPr>
            <p:cNvPr id="26638" name="Rectangle 76"/>
            <p:cNvSpPr>
              <a:spLocks noChangeArrowheads="1"/>
            </p:cNvSpPr>
            <p:nvPr/>
          </p:nvSpPr>
          <p:spPr bwMode="auto">
            <a:xfrm>
              <a:off x="1662113" y="1785938"/>
              <a:ext cx="866775" cy="5842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1" lang="zh-CN" altLang="en-US" sz="18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浏览器</a:t>
              </a:r>
            </a:p>
            <a:p>
              <a:pPr eaLnBrk="0" hangingPunct="0">
                <a:lnSpc>
                  <a:spcPct val="90000"/>
                </a:lnSpc>
              </a:pPr>
              <a:r>
                <a:rPr kumimoji="1" lang="zh-CN" altLang="en-US" sz="18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 程序</a:t>
              </a:r>
            </a:p>
          </p:txBody>
        </p:sp>
        <p:sp>
          <p:nvSpPr>
            <p:cNvPr id="26639" name="Rectangle 77"/>
            <p:cNvSpPr>
              <a:spLocks noChangeArrowheads="1"/>
            </p:cNvSpPr>
            <p:nvPr/>
          </p:nvSpPr>
          <p:spPr bwMode="auto">
            <a:xfrm>
              <a:off x="3784600" y="1785938"/>
              <a:ext cx="866775" cy="5842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kumimoji="1" lang="zh-CN" altLang="en-US" sz="18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服务器</a:t>
              </a:r>
            </a:p>
            <a:p>
              <a:pPr eaLnBrk="0" hangingPunct="0">
                <a:lnSpc>
                  <a:spcPct val="90000"/>
                </a:lnSpc>
              </a:pPr>
              <a:r>
                <a:rPr kumimoji="1" lang="zh-CN" altLang="en-US" sz="18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 程序</a:t>
              </a:r>
            </a:p>
          </p:txBody>
        </p:sp>
        <p:sp>
          <p:nvSpPr>
            <p:cNvPr id="26640" name="Rectangle 78"/>
            <p:cNvSpPr>
              <a:spLocks noChangeArrowheads="1"/>
            </p:cNvSpPr>
            <p:nvPr/>
          </p:nvSpPr>
          <p:spPr bwMode="auto">
            <a:xfrm>
              <a:off x="2771775" y="1997075"/>
              <a:ext cx="846138" cy="3937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kumimoji="1" lang="en-US" altLang="zh-CN" sz="2000" u="none">
                  <a:solidFill>
                    <a:srgbClr val="FF0000"/>
                  </a:solidFill>
                  <a:latin typeface="Arial" charset="0"/>
                  <a:ea typeface="黑体" pitchFamily="2" charset="-122"/>
                </a:rPr>
                <a:t>HTTP</a:t>
              </a:r>
            </a:p>
          </p:txBody>
        </p:sp>
        <p:sp>
          <p:nvSpPr>
            <p:cNvPr id="26641" name="Rectangle 79"/>
            <p:cNvSpPr>
              <a:spLocks noChangeArrowheads="1"/>
            </p:cNvSpPr>
            <p:nvPr/>
          </p:nvSpPr>
          <p:spPr bwMode="auto">
            <a:xfrm>
              <a:off x="468313" y="1277938"/>
              <a:ext cx="688975" cy="393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kumimoji="1" lang="zh-CN" altLang="en-US" sz="20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客户</a:t>
              </a:r>
            </a:p>
          </p:txBody>
        </p:sp>
        <p:pic>
          <p:nvPicPr>
            <p:cNvPr id="26642" name="Picture 8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6863" y="1701800"/>
              <a:ext cx="1277937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3" name="Freeform 81"/>
            <p:cNvSpPr>
              <a:spLocks/>
            </p:cNvSpPr>
            <p:nvPr/>
          </p:nvSpPr>
          <p:spPr bwMode="auto">
            <a:xfrm>
              <a:off x="600075" y="1849438"/>
              <a:ext cx="661988" cy="355600"/>
            </a:xfrm>
            <a:custGeom>
              <a:avLst/>
              <a:gdLst>
                <a:gd name="T0" fmla="*/ 2147483647 w 463"/>
                <a:gd name="T1" fmla="*/ 0 h 322"/>
                <a:gd name="T2" fmla="*/ 2147483647 w 463"/>
                <a:gd name="T3" fmla="*/ 0 h 322"/>
                <a:gd name="T4" fmla="*/ 2147483647 w 463"/>
                <a:gd name="T5" fmla="*/ 2147483647 h 322"/>
                <a:gd name="T6" fmla="*/ 0 w 463"/>
                <a:gd name="T7" fmla="*/ 2147483647 h 322"/>
                <a:gd name="T8" fmla="*/ 2147483647 w 463"/>
                <a:gd name="T9" fmla="*/ 0 h 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3"/>
                <a:gd name="T16" fmla="*/ 0 h 322"/>
                <a:gd name="T17" fmla="*/ 463 w 463"/>
                <a:gd name="T18" fmla="*/ 322 h 3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3" h="322">
                  <a:moveTo>
                    <a:pt x="17" y="0"/>
                  </a:moveTo>
                  <a:lnTo>
                    <a:pt x="462" y="0"/>
                  </a:lnTo>
                  <a:lnTo>
                    <a:pt x="443" y="321"/>
                  </a:lnTo>
                  <a:lnTo>
                    <a:pt x="0" y="304"/>
                  </a:lnTo>
                  <a:lnTo>
                    <a:pt x="17" y="0"/>
                  </a:lnTo>
                </a:path>
              </a:pathLst>
            </a:custGeom>
            <a:noFill/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4" name="Rectangle 82"/>
            <p:cNvSpPr>
              <a:spLocks noChangeArrowheads="1"/>
            </p:cNvSpPr>
            <p:nvPr/>
          </p:nvSpPr>
          <p:spPr bwMode="auto">
            <a:xfrm>
              <a:off x="441973" y="1763713"/>
              <a:ext cx="790575" cy="45402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kumimoji="1" lang="zh-CN" altLang="en-US" sz="1200" u="none" dirty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理工大学</a:t>
              </a:r>
            </a:p>
            <a:p>
              <a:pPr eaLnBrk="0" hangingPunct="0"/>
              <a:r>
                <a:rPr kumimoji="1" lang="zh-CN" altLang="en-US" sz="1200" u="none" dirty="0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院系设置</a:t>
              </a:r>
            </a:p>
          </p:txBody>
        </p:sp>
        <p:sp>
          <p:nvSpPr>
            <p:cNvPr id="26645" name="Line 83"/>
            <p:cNvSpPr>
              <a:spLocks noChangeShapeType="1"/>
            </p:cNvSpPr>
            <p:nvPr/>
          </p:nvSpPr>
          <p:spPr bwMode="auto">
            <a:xfrm>
              <a:off x="658813" y="2023703"/>
              <a:ext cx="5222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46" name="Oval 84"/>
            <p:cNvSpPr>
              <a:spLocks noChangeArrowheads="1"/>
            </p:cNvSpPr>
            <p:nvPr/>
          </p:nvSpPr>
          <p:spPr bwMode="auto">
            <a:xfrm>
              <a:off x="903288" y="2293938"/>
              <a:ext cx="530225" cy="16192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3600" b="0" u="none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6647" name="Line 85"/>
            <p:cNvSpPr>
              <a:spLocks noChangeShapeType="1"/>
            </p:cNvSpPr>
            <p:nvPr/>
          </p:nvSpPr>
          <p:spPr bwMode="auto">
            <a:xfrm>
              <a:off x="4467225" y="2185988"/>
              <a:ext cx="454025" cy="161925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48" name="Line 86"/>
            <p:cNvSpPr>
              <a:spLocks noChangeShapeType="1"/>
            </p:cNvSpPr>
            <p:nvPr/>
          </p:nvSpPr>
          <p:spPr bwMode="auto">
            <a:xfrm flipH="1">
              <a:off x="1358900" y="2132013"/>
              <a:ext cx="454025" cy="21590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49" name="Oval 87"/>
            <p:cNvSpPr>
              <a:spLocks noChangeArrowheads="1"/>
            </p:cNvSpPr>
            <p:nvPr/>
          </p:nvSpPr>
          <p:spPr bwMode="auto">
            <a:xfrm>
              <a:off x="4845050" y="2293938"/>
              <a:ext cx="531813" cy="161925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3600" b="0" u="none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sp>
          <p:nvSpPr>
            <p:cNvPr id="26650" name="Freeform 88"/>
            <p:cNvSpPr>
              <a:spLocks/>
            </p:cNvSpPr>
            <p:nvPr/>
          </p:nvSpPr>
          <p:spPr bwMode="auto">
            <a:xfrm>
              <a:off x="1206500" y="2416175"/>
              <a:ext cx="3867150" cy="523875"/>
            </a:xfrm>
            <a:custGeom>
              <a:avLst/>
              <a:gdLst>
                <a:gd name="T0" fmla="*/ 0 w 2448"/>
                <a:gd name="T1" fmla="*/ 0 h 852"/>
                <a:gd name="T2" fmla="*/ 0 w 2448"/>
                <a:gd name="T3" fmla="*/ 2147483647 h 852"/>
                <a:gd name="T4" fmla="*/ 2147483647 w 2448"/>
                <a:gd name="T5" fmla="*/ 2147483647 h 852"/>
                <a:gd name="T6" fmla="*/ 2147483647 w 2448"/>
                <a:gd name="T7" fmla="*/ 2147483647 h 852"/>
                <a:gd name="T8" fmla="*/ 2147483647 w 2448"/>
                <a:gd name="T9" fmla="*/ 2147483647 h 852"/>
                <a:gd name="T10" fmla="*/ 2147483647 w 2448"/>
                <a:gd name="T11" fmla="*/ 2147483647 h 852"/>
                <a:gd name="T12" fmla="*/ 2147483647 w 2448"/>
                <a:gd name="T13" fmla="*/ 2147483647 h 852"/>
                <a:gd name="T14" fmla="*/ 2147483647 w 2448"/>
                <a:gd name="T15" fmla="*/ 2147483647 h 852"/>
                <a:gd name="T16" fmla="*/ 2147483647 w 2448"/>
                <a:gd name="T17" fmla="*/ 2147483647 h 852"/>
                <a:gd name="T18" fmla="*/ 2147483647 w 2448"/>
                <a:gd name="T19" fmla="*/ 2147483647 h 852"/>
                <a:gd name="T20" fmla="*/ 2147483647 w 2448"/>
                <a:gd name="T21" fmla="*/ 2147483647 h 852"/>
                <a:gd name="T22" fmla="*/ 2147483647 w 2448"/>
                <a:gd name="T23" fmla="*/ 2147483647 h 852"/>
                <a:gd name="T24" fmla="*/ 2147483647 w 2448"/>
                <a:gd name="T25" fmla="*/ 2147483647 h 852"/>
                <a:gd name="T26" fmla="*/ 2147483647 w 2448"/>
                <a:gd name="T27" fmla="*/ 2147483647 h 852"/>
                <a:gd name="T28" fmla="*/ 2147483647 w 2448"/>
                <a:gd name="T29" fmla="*/ 2147483647 h 852"/>
                <a:gd name="T30" fmla="*/ 2147483647 w 2448"/>
                <a:gd name="T31" fmla="*/ 2147483647 h 8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48"/>
                <a:gd name="T49" fmla="*/ 0 h 852"/>
                <a:gd name="T50" fmla="*/ 2448 w 2448"/>
                <a:gd name="T51" fmla="*/ 852 h 8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48" h="852">
                  <a:moveTo>
                    <a:pt x="0" y="0"/>
                  </a:moveTo>
                  <a:lnTo>
                    <a:pt x="0" y="608"/>
                  </a:lnTo>
                  <a:lnTo>
                    <a:pt x="6" y="651"/>
                  </a:lnTo>
                  <a:lnTo>
                    <a:pt x="24" y="699"/>
                  </a:lnTo>
                  <a:lnTo>
                    <a:pt x="66" y="750"/>
                  </a:lnTo>
                  <a:lnTo>
                    <a:pt x="144" y="793"/>
                  </a:lnTo>
                  <a:lnTo>
                    <a:pt x="282" y="830"/>
                  </a:lnTo>
                  <a:lnTo>
                    <a:pt x="432" y="852"/>
                  </a:lnTo>
                  <a:lnTo>
                    <a:pt x="816" y="852"/>
                  </a:lnTo>
                  <a:lnTo>
                    <a:pt x="2135" y="852"/>
                  </a:lnTo>
                  <a:lnTo>
                    <a:pt x="2250" y="837"/>
                  </a:lnTo>
                  <a:lnTo>
                    <a:pt x="2315" y="815"/>
                  </a:lnTo>
                  <a:lnTo>
                    <a:pt x="2394" y="757"/>
                  </a:lnTo>
                  <a:lnTo>
                    <a:pt x="2436" y="680"/>
                  </a:lnTo>
                  <a:lnTo>
                    <a:pt x="2448" y="615"/>
                  </a:lnTo>
                  <a:lnTo>
                    <a:pt x="2448" y="18"/>
                  </a:lnTo>
                </a:path>
              </a:pathLst>
            </a:custGeom>
            <a:noFill/>
            <a:ln w="38100">
              <a:solidFill>
                <a:srgbClr val="333399"/>
              </a:solidFill>
              <a:prstDash val="sysDot"/>
              <a:round/>
              <a:headEnd type="triangle" w="sm" len="lg"/>
              <a:tailEnd type="triangl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51" name="Line 89"/>
            <p:cNvSpPr>
              <a:spLocks noChangeShapeType="1"/>
            </p:cNvSpPr>
            <p:nvPr/>
          </p:nvSpPr>
          <p:spPr bwMode="auto">
            <a:xfrm flipV="1">
              <a:off x="1433513" y="2382838"/>
              <a:ext cx="3487737" cy="0"/>
            </a:xfrm>
            <a:prstGeom prst="line">
              <a:avLst/>
            </a:prstGeom>
            <a:noFill/>
            <a:ln w="76200">
              <a:solidFill>
                <a:srgbClr val="333399"/>
              </a:solidFill>
              <a:round/>
              <a:headEnd type="triangle" w="sm" len="lg"/>
              <a:tailEnd type="triangle" w="sm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52" name="Line 90"/>
            <p:cNvSpPr>
              <a:spLocks noChangeShapeType="1"/>
            </p:cNvSpPr>
            <p:nvPr/>
          </p:nvSpPr>
          <p:spPr bwMode="auto">
            <a:xfrm rot="16200000" flipH="1">
              <a:off x="5318125" y="2392363"/>
              <a:ext cx="182563" cy="1730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53" name="Freeform 91"/>
            <p:cNvSpPr>
              <a:spLocks/>
            </p:cNvSpPr>
            <p:nvPr/>
          </p:nvSpPr>
          <p:spPr bwMode="auto">
            <a:xfrm>
              <a:off x="1228896" y="1539874"/>
              <a:ext cx="4091995" cy="326444"/>
            </a:xfrm>
            <a:custGeom>
              <a:avLst/>
              <a:gdLst>
                <a:gd name="T0" fmla="*/ 0 w 2454"/>
                <a:gd name="T1" fmla="*/ 2147483647 h 332"/>
                <a:gd name="T2" fmla="*/ 2147483647 w 2454"/>
                <a:gd name="T3" fmla="*/ 2147483647 h 332"/>
                <a:gd name="T4" fmla="*/ 2147483647 w 2454"/>
                <a:gd name="T5" fmla="*/ 2147483647 h 332"/>
                <a:gd name="T6" fmla="*/ 2147483647 w 2454"/>
                <a:gd name="T7" fmla="*/ 2147483647 h 332"/>
                <a:gd name="T8" fmla="*/ 2147483647 w 2454"/>
                <a:gd name="T9" fmla="*/ 2147483647 h 332"/>
                <a:gd name="T10" fmla="*/ 2147483647 w 2454"/>
                <a:gd name="T11" fmla="*/ 2147483647 h 332"/>
                <a:gd name="T12" fmla="*/ 2147483647 w 2454"/>
                <a:gd name="T13" fmla="*/ 2147483647 h 3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54"/>
                <a:gd name="T22" fmla="*/ 0 h 332"/>
                <a:gd name="T23" fmla="*/ 2454 w 2454"/>
                <a:gd name="T24" fmla="*/ 332 h 3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54" h="332">
                  <a:moveTo>
                    <a:pt x="0" y="332"/>
                  </a:moveTo>
                  <a:cubicBezTo>
                    <a:pt x="56" y="300"/>
                    <a:pt x="211" y="189"/>
                    <a:pt x="336" y="140"/>
                  </a:cubicBezTo>
                  <a:cubicBezTo>
                    <a:pt x="461" y="91"/>
                    <a:pt x="595" y="61"/>
                    <a:pt x="753" y="38"/>
                  </a:cubicBezTo>
                  <a:cubicBezTo>
                    <a:pt x="911" y="15"/>
                    <a:pt x="1120" y="0"/>
                    <a:pt x="1287" y="2"/>
                  </a:cubicBezTo>
                  <a:cubicBezTo>
                    <a:pt x="1454" y="4"/>
                    <a:pt x="1606" y="28"/>
                    <a:pt x="1756" y="50"/>
                  </a:cubicBezTo>
                  <a:cubicBezTo>
                    <a:pt x="1907" y="71"/>
                    <a:pt x="2075" y="102"/>
                    <a:pt x="2191" y="129"/>
                  </a:cubicBezTo>
                  <a:cubicBezTo>
                    <a:pt x="2307" y="156"/>
                    <a:pt x="2400" y="194"/>
                    <a:pt x="2454" y="212"/>
                  </a:cubicBezTo>
                </a:path>
              </a:pathLst>
            </a:custGeom>
            <a:noFill/>
            <a:ln w="76200">
              <a:solidFill>
                <a:srgbClr val="CC0000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54" name="Line 92"/>
            <p:cNvSpPr>
              <a:spLocks noChangeShapeType="1"/>
            </p:cNvSpPr>
            <p:nvPr/>
          </p:nvSpPr>
          <p:spPr bwMode="auto">
            <a:xfrm>
              <a:off x="903288" y="3186113"/>
              <a:ext cx="0" cy="1906587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5" name="Line 93"/>
            <p:cNvSpPr>
              <a:spLocks noChangeShapeType="1"/>
            </p:cNvSpPr>
            <p:nvPr/>
          </p:nvSpPr>
          <p:spPr bwMode="auto">
            <a:xfrm>
              <a:off x="5495925" y="3186113"/>
              <a:ext cx="0" cy="1906587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6" name="Line 103"/>
            <p:cNvSpPr>
              <a:spLocks noChangeShapeType="1"/>
            </p:cNvSpPr>
            <p:nvPr/>
          </p:nvSpPr>
          <p:spPr bwMode="auto">
            <a:xfrm>
              <a:off x="903288" y="3616325"/>
              <a:ext cx="4592637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prstDash val="sysDot"/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7" name="Text Box 104"/>
            <p:cNvSpPr txBox="1">
              <a:spLocks noChangeArrowheads="1"/>
            </p:cNvSpPr>
            <p:nvPr/>
          </p:nvSpPr>
          <p:spPr bwMode="auto">
            <a:xfrm>
              <a:off x="2359025" y="3443288"/>
              <a:ext cx="1682750" cy="366712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8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建立 </a:t>
              </a:r>
              <a:r>
                <a:rPr kumimoji="1" lang="en-US" altLang="zh-CN" sz="18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TCP </a:t>
              </a:r>
              <a:r>
                <a:rPr kumimoji="1" lang="zh-CN" altLang="en-US" sz="18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连接</a:t>
              </a:r>
            </a:p>
          </p:txBody>
        </p:sp>
        <p:sp>
          <p:nvSpPr>
            <p:cNvPr id="26658" name="Line 106"/>
            <p:cNvSpPr>
              <a:spLocks noChangeShapeType="1"/>
            </p:cNvSpPr>
            <p:nvPr/>
          </p:nvSpPr>
          <p:spPr bwMode="auto">
            <a:xfrm>
              <a:off x="903288" y="4806950"/>
              <a:ext cx="4592637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prstDash val="sysDot"/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9" name="Text Box 107"/>
            <p:cNvSpPr txBox="1">
              <a:spLocks noChangeArrowheads="1"/>
            </p:cNvSpPr>
            <p:nvPr/>
          </p:nvSpPr>
          <p:spPr bwMode="auto">
            <a:xfrm>
              <a:off x="2359025" y="4660900"/>
              <a:ext cx="1682750" cy="366713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18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释放 </a:t>
              </a:r>
              <a:r>
                <a:rPr kumimoji="1" lang="en-US" altLang="zh-CN" sz="18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TCP </a:t>
              </a:r>
              <a:r>
                <a:rPr kumimoji="1" lang="zh-CN" altLang="en-US" sz="18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</a:rPr>
                <a:t>连接</a:t>
              </a:r>
            </a:p>
          </p:txBody>
        </p:sp>
        <p:sp>
          <p:nvSpPr>
            <p:cNvPr id="26660" name="Line 108"/>
            <p:cNvSpPr>
              <a:spLocks noChangeShapeType="1"/>
            </p:cNvSpPr>
            <p:nvPr/>
          </p:nvSpPr>
          <p:spPr bwMode="auto">
            <a:xfrm>
              <a:off x="5711825" y="2654300"/>
              <a:ext cx="461963" cy="101600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sm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1" name="Text Box 110"/>
            <p:cNvSpPr txBox="1">
              <a:spLocks noChangeArrowheads="1"/>
            </p:cNvSpPr>
            <p:nvPr/>
          </p:nvSpPr>
          <p:spPr bwMode="auto">
            <a:xfrm>
              <a:off x="5795963" y="2487613"/>
              <a:ext cx="765175" cy="109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1" lang="zh-CN" altLang="en-US" sz="66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  <a:sym typeface="Wingdings" pitchFamily="2" charset="2"/>
                </a:rPr>
                <a:t></a:t>
              </a:r>
              <a:endParaRPr kumimoji="1" lang="zh-CN" altLang="en-US" sz="6600" b="0" u="none">
                <a:solidFill>
                  <a:srgbClr val="333399"/>
                </a:solidFill>
                <a:latin typeface="Arial" charset="0"/>
                <a:ea typeface="黑体" pitchFamily="2" charset="-122"/>
              </a:endParaRPr>
            </a:p>
          </p:txBody>
        </p:sp>
        <p:sp>
          <p:nvSpPr>
            <p:cNvPr id="26662" name="AutoShape 111"/>
            <p:cNvSpPr>
              <a:spLocks noChangeArrowheads="1"/>
            </p:cNvSpPr>
            <p:nvPr/>
          </p:nvSpPr>
          <p:spPr bwMode="auto">
            <a:xfrm>
              <a:off x="5235575" y="2533650"/>
              <a:ext cx="530225" cy="160338"/>
            </a:xfrm>
            <a:prstGeom prst="can">
              <a:avLst>
                <a:gd name="adj" fmla="val 39583"/>
              </a:avLst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 sz="3600" b="0" u="none">
                <a:solidFill>
                  <a:schemeClr val="tx1"/>
                </a:solidFill>
                <a:latin typeface="Tahoma" pitchFamily="34" charset="0"/>
                <a:ea typeface="宋体" charset="-122"/>
              </a:endParaRPr>
            </a:p>
          </p:txBody>
        </p:sp>
        <p:grpSp>
          <p:nvGrpSpPr>
            <p:cNvPr id="26663" name="Group 121"/>
            <p:cNvGrpSpPr>
              <a:grpSpLocks/>
            </p:cNvGrpSpPr>
            <p:nvPr/>
          </p:nvGrpSpPr>
          <p:grpSpPr bwMode="auto">
            <a:xfrm>
              <a:off x="900113" y="3990806"/>
              <a:ext cx="5617606" cy="603415"/>
              <a:chOff x="1166" y="3183"/>
              <a:chExt cx="3963" cy="595"/>
            </a:xfrm>
          </p:grpSpPr>
          <p:grpSp>
            <p:nvGrpSpPr>
              <p:cNvPr id="26671" name="Group 118"/>
              <p:cNvGrpSpPr>
                <a:grpSpLocks/>
              </p:cNvGrpSpPr>
              <p:nvPr/>
            </p:nvGrpSpPr>
            <p:grpSpPr bwMode="auto">
              <a:xfrm>
                <a:off x="1166" y="3475"/>
                <a:ext cx="3240" cy="303"/>
                <a:chOff x="1149" y="3475"/>
                <a:chExt cx="3240" cy="303"/>
              </a:xfrm>
            </p:grpSpPr>
            <p:sp>
              <p:nvSpPr>
                <p:cNvPr id="26673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1149" y="3626"/>
                  <a:ext cx="3240" cy="0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prstDash val="dash"/>
                  <a:round/>
                  <a:headEnd/>
                  <a:tailEnd type="triangle" w="med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26674" name="Group 99"/>
                <p:cNvGrpSpPr>
                  <a:grpSpLocks/>
                </p:cNvGrpSpPr>
                <p:nvPr/>
              </p:nvGrpSpPr>
              <p:grpSpPr bwMode="auto">
                <a:xfrm flipH="1">
                  <a:off x="1944" y="3475"/>
                  <a:ext cx="1650" cy="303"/>
                  <a:chOff x="1152" y="1824"/>
                  <a:chExt cx="1296" cy="240"/>
                </a:xfrm>
              </p:grpSpPr>
              <p:sp>
                <p:nvSpPr>
                  <p:cNvPr id="26675" name="AutoShape 10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872"/>
                    <a:ext cx="288" cy="144"/>
                  </a:xfrm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:solidFill>
                    <a:srgbClr val="FF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zh-CN" altLang="en-US" sz="3200" b="0" u="none">
                      <a:solidFill>
                        <a:schemeClr val="tx1"/>
                      </a:solidFill>
                      <a:latin typeface="Tahoma" pitchFamily="34" charset="0"/>
                      <a:ea typeface="宋体" charset="-122"/>
                    </a:endParaRPr>
                  </a:p>
                </p:txBody>
              </p:sp>
              <p:sp>
                <p:nvSpPr>
                  <p:cNvPr id="26676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824"/>
                    <a:ext cx="1008" cy="240"/>
                  </a:xfrm>
                  <a:prstGeom prst="rect">
                    <a:avLst/>
                  </a:prstGeom>
                  <a:solidFill>
                    <a:srgbClr val="FF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kumimoji="1" lang="en-US" altLang="zh-CN" sz="1800" b="0" u="none">
                        <a:solidFill>
                          <a:srgbClr val="333399"/>
                        </a:solidFill>
                        <a:latin typeface="Arial" charset="0"/>
                        <a:ea typeface="黑体" pitchFamily="2" charset="-122"/>
                      </a:rPr>
                      <a:t>HTTP </a:t>
                    </a:r>
                    <a:r>
                      <a:rPr kumimoji="1" lang="zh-CN" altLang="en-US" sz="1800" b="0" u="none">
                        <a:solidFill>
                          <a:srgbClr val="333399"/>
                        </a:solidFill>
                        <a:latin typeface="Arial" charset="0"/>
                        <a:ea typeface="黑体" pitchFamily="2" charset="-122"/>
                      </a:rPr>
                      <a:t>响应报文</a:t>
                    </a:r>
                  </a:p>
                </p:txBody>
              </p:sp>
            </p:grpSp>
          </p:grpSp>
          <p:sp>
            <p:nvSpPr>
              <p:cNvPr id="26672" name="Text Box 109"/>
              <p:cNvSpPr txBox="1">
                <a:spLocks noChangeArrowheads="1"/>
              </p:cNvSpPr>
              <p:nvPr/>
            </p:nvSpPr>
            <p:spPr bwMode="auto">
              <a:xfrm>
                <a:off x="4118" y="3183"/>
                <a:ext cx="1011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400" b="0" u="none" dirty="0">
                    <a:solidFill>
                      <a:srgbClr val="333399"/>
                    </a:solidFill>
                    <a:latin typeface="Arial" charset="0"/>
                    <a:ea typeface="黑体" pitchFamily="2" charset="-122"/>
                    <a:sym typeface="Wingdings" pitchFamily="2" charset="2"/>
                  </a:rPr>
                  <a:t></a:t>
                </a:r>
                <a:r>
                  <a:rPr kumimoji="1" lang="zh-CN" altLang="en-US" sz="1800" b="0" u="none" dirty="0">
                    <a:solidFill>
                      <a:srgbClr val="333399"/>
                    </a:solidFill>
                    <a:latin typeface="Arial" charset="0"/>
                    <a:ea typeface="黑体" pitchFamily="2" charset="-122"/>
                  </a:rPr>
                  <a:t> 响应文档</a:t>
                </a:r>
              </a:p>
            </p:txBody>
          </p:sp>
        </p:grpSp>
        <p:sp>
          <p:nvSpPr>
            <p:cNvPr id="26664" name="Text Box 113"/>
            <p:cNvSpPr txBox="1">
              <a:spLocks noChangeArrowheads="1"/>
            </p:cNvSpPr>
            <p:nvPr/>
          </p:nvSpPr>
          <p:spPr bwMode="auto">
            <a:xfrm>
              <a:off x="4287838" y="3876675"/>
              <a:ext cx="715962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zh-CN" altLang="en-US" sz="6000" b="0" u="none">
                  <a:solidFill>
                    <a:srgbClr val="333399"/>
                  </a:solidFill>
                  <a:latin typeface="Arial" charset="0"/>
                  <a:ea typeface="黑体" pitchFamily="2" charset="-122"/>
                  <a:sym typeface="Wingdings" pitchFamily="2" charset="2"/>
                </a:rPr>
                <a:t></a:t>
              </a:r>
              <a:endParaRPr kumimoji="1" lang="zh-CN" altLang="en-US" sz="6000" b="0" u="none">
                <a:solidFill>
                  <a:srgbClr val="333399"/>
                </a:solidFill>
                <a:latin typeface="Arial" charset="0"/>
                <a:ea typeface="黑体" pitchFamily="2" charset="-122"/>
              </a:endParaRPr>
            </a:p>
          </p:txBody>
        </p:sp>
        <p:grpSp>
          <p:nvGrpSpPr>
            <p:cNvPr id="26665" name="Group 117"/>
            <p:cNvGrpSpPr>
              <a:grpSpLocks/>
            </p:cNvGrpSpPr>
            <p:nvPr/>
          </p:nvGrpSpPr>
          <p:grpSpPr bwMode="auto">
            <a:xfrm>
              <a:off x="835249" y="3533774"/>
              <a:ext cx="4660676" cy="628649"/>
              <a:chOff x="1101" y="2750"/>
              <a:chExt cx="3288" cy="620"/>
            </a:xfrm>
          </p:grpSpPr>
          <p:sp>
            <p:nvSpPr>
              <p:cNvPr id="26666" name="Line 94"/>
              <p:cNvSpPr>
                <a:spLocks noChangeShapeType="1"/>
              </p:cNvSpPr>
              <p:nvPr/>
            </p:nvSpPr>
            <p:spPr bwMode="auto">
              <a:xfrm>
                <a:off x="1149" y="3218"/>
                <a:ext cx="3240" cy="0"/>
              </a:xfrm>
              <a:prstGeom prst="line">
                <a:avLst/>
              </a:prstGeom>
              <a:noFill/>
              <a:ln w="38100">
                <a:solidFill>
                  <a:srgbClr val="333399"/>
                </a:solidFill>
                <a:prstDash val="dash"/>
                <a:round/>
                <a:headEnd/>
                <a:tailEnd type="triangle" w="med" len="lg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6667" name="Group 95"/>
              <p:cNvGrpSpPr>
                <a:grpSpLocks/>
              </p:cNvGrpSpPr>
              <p:nvPr/>
            </p:nvGrpSpPr>
            <p:grpSpPr bwMode="auto">
              <a:xfrm>
                <a:off x="2188" y="3067"/>
                <a:ext cx="1651" cy="303"/>
                <a:chOff x="1152" y="1824"/>
                <a:chExt cx="1296" cy="240"/>
              </a:xfrm>
            </p:grpSpPr>
            <p:sp>
              <p:nvSpPr>
                <p:cNvPr id="26669" name="AutoShape 96"/>
                <p:cNvSpPr>
                  <a:spLocks noChangeArrowheads="1"/>
                </p:cNvSpPr>
                <p:nvPr/>
              </p:nvSpPr>
              <p:spPr bwMode="auto">
                <a:xfrm>
                  <a:off x="2160" y="1872"/>
                  <a:ext cx="288" cy="144"/>
                </a:xfrm>
                <a:prstGeom prst="rightArrow">
                  <a:avLst>
                    <a:gd name="adj1" fmla="val 50000"/>
                    <a:gd name="adj2" fmla="val 50000"/>
                  </a:avLst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zh-CN" altLang="en-US" sz="3200" b="0" u="none">
                    <a:solidFill>
                      <a:schemeClr val="tx1"/>
                    </a:solidFill>
                    <a:latin typeface="Tahoma" pitchFamily="34" charset="0"/>
                    <a:ea typeface="宋体" charset="-122"/>
                  </a:endParaRPr>
                </a:p>
              </p:txBody>
            </p:sp>
            <p:sp>
              <p:nvSpPr>
                <p:cNvPr id="26670" name="Rectangle 97"/>
                <p:cNvSpPr>
                  <a:spLocks noChangeArrowheads="1"/>
                </p:cNvSpPr>
                <p:nvPr/>
              </p:nvSpPr>
              <p:spPr bwMode="auto">
                <a:xfrm>
                  <a:off x="1152" y="1824"/>
                  <a:ext cx="1008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kumimoji="1" lang="en-US" altLang="zh-CN" sz="1800" b="0" u="none">
                      <a:solidFill>
                        <a:srgbClr val="333399"/>
                      </a:solidFill>
                      <a:latin typeface="Arial" charset="0"/>
                      <a:ea typeface="黑体" pitchFamily="2" charset="-122"/>
                    </a:rPr>
                    <a:t>HTTP </a:t>
                  </a:r>
                  <a:r>
                    <a:rPr kumimoji="1" lang="zh-CN" altLang="en-US" sz="1800" b="0" u="none">
                      <a:solidFill>
                        <a:srgbClr val="333399"/>
                      </a:solidFill>
                      <a:latin typeface="Arial" charset="0"/>
                      <a:ea typeface="黑体" pitchFamily="2" charset="-122"/>
                    </a:rPr>
                    <a:t>请求报文</a:t>
                  </a:r>
                </a:p>
              </p:txBody>
            </p:sp>
          </p:grpSp>
          <p:sp>
            <p:nvSpPr>
              <p:cNvPr id="26668" name="Text Box 114"/>
              <p:cNvSpPr txBox="1">
                <a:spLocks noChangeArrowheads="1"/>
              </p:cNvSpPr>
              <p:nvPr/>
            </p:nvSpPr>
            <p:spPr bwMode="auto">
              <a:xfrm>
                <a:off x="1101" y="2750"/>
                <a:ext cx="1011" cy="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CN" altLang="en-US" sz="2400" b="0" u="none" dirty="0">
                    <a:solidFill>
                      <a:srgbClr val="333399"/>
                    </a:solidFill>
                    <a:latin typeface="Arial" charset="0"/>
                    <a:ea typeface="黑体" pitchFamily="2" charset="-122"/>
                    <a:sym typeface="Wingdings" pitchFamily="2" charset="2"/>
                  </a:rPr>
                  <a:t></a:t>
                </a:r>
                <a:r>
                  <a:rPr kumimoji="1" lang="zh-CN" altLang="en-US" sz="1800" b="0" u="none" dirty="0">
                    <a:solidFill>
                      <a:srgbClr val="333399"/>
                    </a:solidFill>
                    <a:latin typeface="Arial" charset="0"/>
                    <a:ea typeface="黑体" pitchFamily="2" charset="-122"/>
                  </a:rPr>
                  <a:t> 请求文档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标题 1"/>
          <p:cNvSpPr>
            <a:spLocks noGrp="1"/>
          </p:cNvSpPr>
          <p:nvPr>
            <p:ph type="title" idx="4294967295"/>
          </p:nvPr>
        </p:nvSpPr>
        <p:spPr>
          <a:xfrm>
            <a:off x="388942" y="750086"/>
            <a:ext cx="4897438" cy="750888"/>
          </a:xfrm>
        </p:spPr>
        <p:txBody>
          <a:bodyPr/>
          <a:lstStyle/>
          <a:p>
            <a:pPr algn="l" eaLnBrk="1" hangingPunct="1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一、</a:t>
            </a:r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HTTP </a:t>
            </a: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协议概念</a:t>
            </a:r>
          </a:p>
        </p:txBody>
      </p:sp>
      <p:sp>
        <p:nvSpPr>
          <p:cNvPr id="28674" name="内容占位符 2"/>
          <p:cNvSpPr>
            <a:spLocks noGrp="1"/>
          </p:cNvSpPr>
          <p:nvPr>
            <p:ph idx="4294967295"/>
          </p:nvPr>
        </p:nvSpPr>
        <p:spPr>
          <a:xfrm>
            <a:off x="428596" y="1358098"/>
            <a:ext cx="5530858" cy="1593850"/>
          </a:xfrm>
        </p:spPr>
        <p:txBody>
          <a:bodyPr/>
          <a:lstStyle/>
          <a:p>
            <a:pPr marL="269875" indent="-269875" eaLnBrk="1" hangingPunct="1">
              <a:lnSpc>
                <a:spcPct val="140000"/>
              </a:lnSpc>
              <a:spcAft>
                <a:spcPct val="10000"/>
              </a:spcAft>
            </a:pP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超文本传输协议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(Hypertext transfer protocol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HTTP) 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是一种详细规定了浏览器和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服务器之间互相通信的规则，通过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传送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文档的数据传送协议。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28677" name="内容占位符 2"/>
          <p:cNvSpPr>
            <a:spLocks/>
          </p:cNvSpPr>
          <p:nvPr/>
        </p:nvSpPr>
        <p:spPr bwMode="auto">
          <a:xfrm>
            <a:off x="428596" y="3204382"/>
            <a:ext cx="4786346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4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US" altLang="zh-CN" sz="2000" b="0" u="none">
                <a:solidFill>
                  <a:srgbClr val="1A3868"/>
                </a:solidFill>
              </a:rPr>
              <a:t>HTTP1.1</a:t>
            </a:r>
            <a:r>
              <a:rPr lang="zh-CN" altLang="en-US" sz="2000" b="0" u="none">
                <a:solidFill>
                  <a:srgbClr val="1A3868"/>
                </a:solidFill>
              </a:rPr>
              <a:t>，用于 </a:t>
            </a:r>
            <a:r>
              <a:rPr lang="en-US" altLang="zh-CN" sz="2000" b="0" u="none">
                <a:solidFill>
                  <a:srgbClr val="1A3868"/>
                </a:solidFill>
              </a:rPr>
              <a:t>http:// </a:t>
            </a:r>
            <a:r>
              <a:rPr lang="zh-CN" altLang="en-US" sz="2000" b="0" u="none">
                <a:solidFill>
                  <a:srgbClr val="1A3868"/>
                </a:solidFill>
              </a:rPr>
              <a:t>网址</a:t>
            </a:r>
          </a:p>
          <a:p>
            <a:pPr>
              <a:lnSpc>
                <a:spcPct val="140000"/>
              </a:lnSpc>
              <a:spcBef>
                <a:spcPct val="20000"/>
              </a:spcBef>
              <a:spcAft>
                <a:spcPct val="10000"/>
              </a:spcAft>
            </a:pPr>
            <a:r>
              <a:rPr lang="en-US" altLang="zh-CN" sz="2000" b="0" u="none">
                <a:solidFill>
                  <a:srgbClr val="1A3868"/>
                </a:solidFill>
              </a:rPr>
              <a:t>HTTP2.0</a:t>
            </a:r>
            <a:r>
              <a:rPr lang="zh-CN" altLang="en-US" sz="2000" b="0" u="none">
                <a:solidFill>
                  <a:srgbClr val="1A3868"/>
                </a:solidFill>
              </a:rPr>
              <a:t>，用于 </a:t>
            </a:r>
            <a:r>
              <a:rPr lang="en-US" altLang="zh-CN" sz="2000" b="0" u="none">
                <a:solidFill>
                  <a:srgbClr val="1A3868"/>
                </a:solidFill>
              </a:rPr>
              <a:t>https:// </a:t>
            </a:r>
            <a:r>
              <a:rPr lang="zh-CN" altLang="en-US" sz="2000" b="0" u="none">
                <a:solidFill>
                  <a:srgbClr val="1A3868"/>
                </a:solidFill>
              </a:rPr>
              <a:t>网址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6" name="标题 1"/>
          <p:cNvSpPr>
            <a:spLocks noGrp="1"/>
          </p:cNvSpPr>
          <p:nvPr>
            <p:ph type="title" idx="4294967295"/>
          </p:nvPr>
        </p:nvSpPr>
        <p:spPr>
          <a:xfrm>
            <a:off x="334978" y="704850"/>
            <a:ext cx="4508500" cy="642938"/>
          </a:xfrm>
        </p:spPr>
        <p:txBody>
          <a:bodyPr/>
          <a:lstStyle/>
          <a:p>
            <a:pPr algn="l" eaLnBrk="1" hangingPunct="1"/>
            <a:r>
              <a:rPr lang="en-US" altLang="zh-CN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zh-CN" altLang="en-US" sz="240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请求与应答的工作过程</a:t>
            </a:r>
          </a:p>
        </p:txBody>
      </p:sp>
      <p:sp>
        <p:nvSpPr>
          <p:cNvPr id="37897" name="内容占位符 2"/>
          <p:cNvSpPr>
            <a:spLocks noGrp="1"/>
          </p:cNvSpPr>
          <p:nvPr>
            <p:ph idx="4294967295"/>
          </p:nvPr>
        </p:nvSpPr>
        <p:spPr>
          <a:xfrm>
            <a:off x="379428" y="1286660"/>
            <a:ext cx="6264275" cy="50323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CN" altLang="en-US" sz="200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一种使用简单的请求报文与应答报文交互的协议。</a:t>
            </a:r>
          </a:p>
        </p:txBody>
      </p:sp>
      <p:sp>
        <p:nvSpPr>
          <p:cNvPr id="37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378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37900" name="Rectangle 37"/>
          <p:cNvSpPr>
            <a:spLocks noChangeArrowheads="1"/>
          </p:cNvSpPr>
          <p:nvPr/>
        </p:nvSpPr>
        <p:spPr bwMode="auto">
          <a:xfrm>
            <a:off x="377840" y="1720047"/>
            <a:ext cx="640873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9388" indent="-179388" eaLnBrk="0" hangingPunct="0">
              <a:lnSpc>
                <a:spcPct val="120000"/>
              </a:lnSpc>
              <a:spcBef>
                <a:spcPct val="20000"/>
              </a:spcBef>
            </a:pPr>
            <a:r>
              <a:rPr lang="en-US" altLang="zh-CN" sz="2000" b="0" u="none">
                <a:solidFill>
                  <a:srgbClr val="1A3868"/>
                </a:solidFill>
              </a:rPr>
              <a:t>HTTP </a:t>
            </a:r>
            <a:r>
              <a:rPr lang="zh-CN" altLang="en-US" sz="2000" b="0" u="none">
                <a:solidFill>
                  <a:srgbClr val="1A3868"/>
                </a:solidFill>
              </a:rPr>
              <a:t>有两类报文：</a:t>
            </a:r>
          </a:p>
          <a:p>
            <a:pPr marL="179388" indent="-179388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0" u="none">
                <a:solidFill>
                  <a:srgbClr val="C00000"/>
                </a:solidFill>
              </a:rPr>
              <a:t>请求报文</a:t>
            </a:r>
            <a:r>
              <a:rPr lang="en-US" altLang="zh-CN" sz="2000" b="0" u="none">
                <a:solidFill>
                  <a:srgbClr val="1A3868"/>
                </a:solidFill>
              </a:rPr>
              <a:t>——</a:t>
            </a:r>
            <a:r>
              <a:rPr lang="zh-CN" altLang="en-US" sz="2000" b="0" u="none">
                <a:solidFill>
                  <a:srgbClr val="1A3868"/>
                </a:solidFill>
              </a:rPr>
              <a:t>从客户向服务器发送请求报文。</a:t>
            </a:r>
          </a:p>
          <a:p>
            <a:pPr marL="179388" indent="-179388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0" u="none">
                <a:solidFill>
                  <a:srgbClr val="C00000"/>
                </a:solidFill>
              </a:rPr>
              <a:t>响应报文</a:t>
            </a:r>
            <a:r>
              <a:rPr lang="en-US" altLang="zh-CN" sz="2000" b="0" u="none">
                <a:solidFill>
                  <a:srgbClr val="1A3868"/>
                </a:solidFill>
              </a:rPr>
              <a:t>——</a:t>
            </a:r>
            <a:r>
              <a:rPr lang="zh-CN" altLang="en-US" sz="2000" b="0" u="none">
                <a:solidFill>
                  <a:srgbClr val="1A3868"/>
                </a:solidFill>
              </a:rPr>
              <a:t>从服务器到客户的回答。</a:t>
            </a:r>
            <a:endParaRPr lang="en-US" altLang="zh-CN" sz="2000" b="0" u="none">
              <a:solidFill>
                <a:srgbClr val="1A3868"/>
              </a:solidFill>
            </a:endParaRPr>
          </a:p>
        </p:txBody>
      </p:sp>
      <p:graphicFrame>
        <p:nvGraphicFramePr>
          <p:cNvPr id="37902" name="Object 14"/>
          <p:cNvGraphicFramePr>
            <a:graphicFrameLocks noChangeAspect="1"/>
          </p:cNvGraphicFramePr>
          <p:nvPr/>
        </p:nvGraphicFramePr>
        <p:xfrm>
          <a:off x="738203" y="3174197"/>
          <a:ext cx="4824412" cy="1785938"/>
        </p:xfrm>
        <a:graphic>
          <a:graphicData uri="http://schemas.openxmlformats.org/presentationml/2006/ole">
            <p:oleObj spid="_x0000_s37902" name="Visio" r:id="rId3" imgW="3765042" imgH="1393317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标题 1"/>
          <p:cNvSpPr>
            <a:spLocks noGrp="1"/>
          </p:cNvSpPr>
          <p:nvPr>
            <p:ph type="title" idx="4294967295"/>
          </p:nvPr>
        </p:nvSpPr>
        <p:spPr>
          <a:xfrm>
            <a:off x="428596" y="821525"/>
            <a:ext cx="5183187" cy="750887"/>
          </a:xfrm>
        </p:spPr>
        <p:txBody>
          <a:bodyPr/>
          <a:lstStyle/>
          <a:p>
            <a:pPr algn="l" eaLnBrk="1" hangingPunct="1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二、</a:t>
            </a:r>
            <a:r>
              <a:rPr lang="en-US" altLang="zh-CN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的非持续连接与持续连接</a:t>
            </a:r>
          </a:p>
        </p:txBody>
      </p:sp>
      <p:sp>
        <p:nvSpPr>
          <p:cNvPr id="686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428596" y="1499408"/>
            <a:ext cx="561657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lnSpc>
                <a:spcPct val="120000"/>
              </a:lnSpc>
              <a:spcBef>
                <a:spcPct val="20000"/>
              </a:spcBef>
              <a:spcAft>
                <a:spcPct val="30000"/>
              </a:spcAft>
            </a:pPr>
            <a:r>
              <a:rPr lang="en-US" altLang="zh-CN" sz="2000" b="0" u="none" dirty="0">
                <a:solidFill>
                  <a:srgbClr val="1A3868"/>
                </a:solidFill>
              </a:rPr>
              <a:t>HTTP</a:t>
            </a:r>
            <a:r>
              <a:rPr lang="zh-CN" altLang="en-US" sz="2000" b="0" u="none" dirty="0">
                <a:solidFill>
                  <a:srgbClr val="1A3868"/>
                </a:solidFill>
              </a:rPr>
              <a:t>协议支持：</a:t>
            </a:r>
            <a:endParaRPr lang="en-US" altLang="zh-CN" sz="2000" b="0" u="none" dirty="0">
              <a:solidFill>
                <a:srgbClr val="1A3868"/>
              </a:solidFill>
            </a:endParaRPr>
          </a:p>
          <a:p>
            <a:pPr marL="177800" indent="-177800">
              <a:lnSpc>
                <a:spcPct val="120000"/>
              </a:lnSpc>
              <a:spcBef>
                <a:spcPct val="20000"/>
              </a:spcBef>
            </a:pPr>
            <a:r>
              <a:rPr lang="zh-CN" altLang="en-US" sz="2000" b="0" u="none" dirty="0">
                <a:solidFill>
                  <a:srgbClr val="C00000"/>
                </a:solidFill>
              </a:rPr>
              <a:t>非持续连接</a:t>
            </a:r>
            <a:r>
              <a:rPr lang="zh-CN" altLang="en-US" sz="2000" b="0" u="none" dirty="0">
                <a:solidFill>
                  <a:srgbClr val="1A3868"/>
                </a:solidFill>
              </a:rPr>
              <a:t>（</a:t>
            </a:r>
            <a:r>
              <a:rPr lang="en-US" altLang="zh-CN" sz="2000" b="0" u="none" dirty="0" err="1">
                <a:solidFill>
                  <a:srgbClr val="1A3868"/>
                </a:solidFill>
              </a:rPr>
              <a:t>nonpersistent</a:t>
            </a:r>
            <a:r>
              <a:rPr lang="en-US" altLang="zh-CN" sz="2000" b="0" u="none" dirty="0">
                <a:solidFill>
                  <a:srgbClr val="1A3868"/>
                </a:solidFill>
              </a:rPr>
              <a:t> connection</a:t>
            </a:r>
            <a:r>
              <a:rPr lang="zh-CN" altLang="en-US" sz="2000" b="0" u="none" dirty="0">
                <a:solidFill>
                  <a:srgbClr val="1A3868"/>
                </a:solidFill>
              </a:rPr>
              <a:t>）</a:t>
            </a:r>
          </a:p>
          <a:p>
            <a:pPr marL="177800" indent="-1778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0" u="none" dirty="0">
                <a:solidFill>
                  <a:srgbClr val="1A3868"/>
                </a:solidFill>
              </a:rPr>
              <a:t>对每次请求</a:t>
            </a:r>
            <a:r>
              <a:rPr lang="en-US" altLang="zh-CN" sz="2000" b="0" u="none" dirty="0">
                <a:solidFill>
                  <a:srgbClr val="1A3868"/>
                </a:solidFill>
              </a:rPr>
              <a:t>/</a:t>
            </a:r>
            <a:r>
              <a:rPr lang="zh-CN" altLang="en-US" sz="2000" b="0" u="none" dirty="0">
                <a:solidFill>
                  <a:srgbClr val="1A3868"/>
                </a:solidFill>
              </a:rPr>
              <a:t>响应都要建立一次</a:t>
            </a:r>
            <a:r>
              <a:rPr lang="en-US" altLang="zh-CN" sz="2000" b="0" u="none" dirty="0">
                <a:solidFill>
                  <a:srgbClr val="1A3868"/>
                </a:solidFill>
              </a:rPr>
              <a:t>TCP</a:t>
            </a:r>
            <a:r>
              <a:rPr lang="zh-CN" altLang="en-US" sz="2000" b="0" u="none" dirty="0">
                <a:solidFill>
                  <a:srgbClr val="1A3868"/>
                </a:solidFill>
              </a:rPr>
              <a:t>连接。</a:t>
            </a:r>
            <a:endParaRPr lang="en-US" altLang="zh-CN" sz="2000" b="0" u="none" dirty="0">
              <a:solidFill>
                <a:srgbClr val="1A3868"/>
              </a:solidFill>
            </a:endParaRPr>
          </a:p>
          <a:p>
            <a:pPr marL="177800" indent="-177800">
              <a:lnSpc>
                <a:spcPct val="120000"/>
              </a:lnSpc>
              <a:spcBef>
                <a:spcPct val="50000"/>
              </a:spcBef>
            </a:pPr>
            <a:r>
              <a:rPr lang="zh-CN" altLang="en-US" sz="2000" b="0" u="none" dirty="0">
                <a:solidFill>
                  <a:srgbClr val="C00000"/>
                </a:solidFill>
              </a:rPr>
              <a:t>持续连接</a:t>
            </a:r>
            <a:r>
              <a:rPr lang="zh-CN" altLang="en-US" sz="2000" b="0" u="none" dirty="0">
                <a:solidFill>
                  <a:srgbClr val="1A3868"/>
                </a:solidFill>
              </a:rPr>
              <a:t>（</a:t>
            </a:r>
            <a:r>
              <a:rPr lang="en-US" altLang="zh-CN" sz="2000" b="0" u="none" dirty="0">
                <a:solidFill>
                  <a:srgbClr val="1A3868"/>
                </a:solidFill>
              </a:rPr>
              <a:t>persistent connection</a:t>
            </a:r>
            <a:r>
              <a:rPr lang="zh-CN" altLang="en-US" sz="2000" b="0" u="none" dirty="0">
                <a:solidFill>
                  <a:srgbClr val="1A3868"/>
                </a:solidFill>
              </a:rPr>
              <a:t>）</a:t>
            </a:r>
          </a:p>
          <a:p>
            <a:pPr marL="177800" indent="-17780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0" u="none" dirty="0">
                <a:solidFill>
                  <a:srgbClr val="1A3868"/>
                </a:solidFill>
              </a:rPr>
              <a:t>服务器在发出响应后保持该</a:t>
            </a:r>
            <a:r>
              <a:rPr lang="en-US" altLang="zh-CN" sz="2000" b="0" u="none" dirty="0">
                <a:solidFill>
                  <a:srgbClr val="1A3868"/>
                </a:solidFill>
              </a:rPr>
              <a:t>TCP</a:t>
            </a:r>
            <a:r>
              <a:rPr lang="zh-CN" altLang="en-US" sz="2000" b="0" u="none" dirty="0">
                <a:solidFill>
                  <a:srgbClr val="1A3868"/>
                </a:solidFill>
              </a:rPr>
              <a:t>连接，在相同的客户进程端与服务器端之间的后续报文都通过该连接传送。</a:t>
            </a:r>
            <a:endParaRPr lang="en-US" altLang="zh-CN" sz="2000" b="0" u="none" dirty="0">
              <a:solidFill>
                <a:srgbClr val="1A38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内容占位符 2"/>
          <p:cNvSpPr>
            <a:spLocks noGrp="1"/>
          </p:cNvSpPr>
          <p:nvPr>
            <p:ph idx="4294967295"/>
          </p:nvPr>
        </p:nvSpPr>
        <p:spPr>
          <a:xfrm>
            <a:off x="179388" y="1204913"/>
            <a:ext cx="6481762" cy="792162"/>
          </a:xfrm>
        </p:spPr>
        <p:txBody>
          <a:bodyPr/>
          <a:lstStyle/>
          <a:p>
            <a:pPr marL="179388" indent="-179388" eaLnBrk="1" hangingPunct="1"/>
            <a:endParaRPr lang="en-US" altLang="zh-CN" sz="500" b="1" smtClean="0">
              <a:solidFill>
                <a:srgbClr val="2D2DB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eaLnBrk="1" hangingPunct="1">
              <a:spcBef>
                <a:spcPct val="0"/>
              </a:spcBef>
            </a:pPr>
            <a:endParaRPr lang="zh-CN" altLang="en-US" sz="200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29702" name="标题 1"/>
          <p:cNvSpPr>
            <a:spLocks/>
          </p:cNvSpPr>
          <p:nvPr/>
        </p:nvSpPr>
        <p:spPr bwMode="auto">
          <a:xfrm>
            <a:off x="323850" y="844550"/>
            <a:ext cx="6110288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u="none">
                <a:solidFill>
                  <a:srgbClr val="007D7A"/>
                </a:solidFill>
              </a:rPr>
              <a:t>非持续连接状态访问某对象的工作过程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22263" y="1268413"/>
            <a:ext cx="6035687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0" u="none" dirty="0">
                <a:solidFill>
                  <a:srgbClr val="1A3868"/>
                </a:solidFill>
              </a:rPr>
              <a:t>客户进程在</a:t>
            </a:r>
            <a:r>
              <a:rPr lang="en-US" altLang="zh-CN" sz="2000" b="0" u="none" dirty="0">
                <a:solidFill>
                  <a:srgbClr val="1A3868"/>
                </a:solidFill>
              </a:rPr>
              <a:t>80</a:t>
            </a:r>
            <a:r>
              <a:rPr lang="zh-CN" altLang="en-US" sz="2000" b="0" u="none" dirty="0">
                <a:solidFill>
                  <a:srgbClr val="1A3868"/>
                </a:solidFill>
              </a:rPr>
              <a:t>端口发起一次与服务器的</a:t>
            </a:r>
            <a:r>
              <a:rPr lang="en-US" altLang="zh-CN" sz="2000" b="0" u="none" dirty="0">
                <a:solidFill>
                  <a:srgbClr val="1A3868"/>
                </a:solidFill>
              </a:rPr>
              <a:t>TCP</a:t>
            </a:r>
            <a:r>
              <a:rPr lang="zh-CN" altLang="en-US" sz="2000" b="0" u="none" dirty="0" smtClean="0">
                <a:solidFill>
                  <a:srgbClr val="1A3868"/>
                </a:solidFill>
              </a:rPr>
              <a:t>连接</a:t>
            </a:r>
            <a:endParaRPr lang="zh-CN" altLang="en-US" sz="2000" b="0" u="none" dirty="0">
              <a:solidFill>
                <a:srgbClr val="1A3868"/>
              </a:solidFill>
            </a:endParaRPr>
          </a:p>
          <a:p>
            <a:pPr marL="179388" indent="-179388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0" u="none" dirty="0">
                <a:solidFill>
                  <a:srgbClr val="1A3868"/>
                </a:solidFill>
              </a:rPr>
              <a:t>客户进程在</a:t>
            </a:r>
            <a:r>
              <a:rPr lang="en-US" altLang="zh-CN" sz="2000" b="0" u="none" dirty="0">
                <a:solidFill>
                  <a:srgbClr val="1A3868"/>
                </a:solidFill>
              </a:rPr>
              <a:t>TCP</a:t>
            </a:r>
            <a:r>
              <a:rPr lang="zh-CN" altLang="en-US" sz="2000" b="0" u="none" dirty="0">
                <a:solidFill>
                  <a:srgbClr val="1A3868"/>
                </a:solidFill>
              </a:rPr>
              <a:t>连接上发送</a:t>
            </a:r>
            <a:r>
              <a:rPr lang="en-US" altLang="zh-CN" sz="2000" b="0" u="none" dirty="0">
                <a:solidFill>
                  <a:srgbClr val="1A3868"/>
                </a:solidFill>
              </a:rPr>
              <a:t>HTTP</a:t>
            </a:r>
            <a:r>
              <a:rPr lang="zh-CN" altLang="en-US" sz="2000" b="0" u="none" dirty="0">
                <a:solidFill>
                  <a:srgbClr val="1A3868"/>
                </a:solidFill>
              </a:rPr>
              <a:t>请求报文，对象路径</a:t>
            </a:r>
            <a:r>
              <a:rPr lang="en-US" altLang="zh-CN" sz="2000" b="0" u="none" dirty="0" err="1" smtClean="0">
                <a:solidFill>
                  <a:srgbClr val="1A3868"/>
                </a:solidFill>
              </a:rPr>
              <a:t>netlab</a:t>
            </a:r>
            <a:r>
              <a:rPr lang="en-US" altLang="zh-CN" sz="2000" b="0" u="none" dirty="0" smtClean="0">
                <a:solidFill>
                  <a:srgbClr val="1A3868"/>
                </a:solidFill>
              </a:rPr>
              <a:t>/picture.gif</a:t>
            </a:r>
            <a:endParaRPr lang="zh-CN" altLang="en-US" sz="2000" b="0" u="none" dirty="0">
              <a:solidFill>
                <a:srgbClr val="1A3868"/>
              </a:solidFill>
            </a:endParaRPr>
          </a:p>
          <a:p>
            <a:pPr marL="179388" indent="-179388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0" u="none" dirty="0">
                <a:solidFill>
                  <a:srgbClr val="1A3868"/>
                </a:solidFill>
              </a:rPr>
              <a:t>服务器在</a:t>
            </a:r>
            <a:r>
              <a:rPr lang="en-US" altLang="zh-CN" sz="2000" b="0" u="none" dirty="0">
                <a:solidFill>
                  <a:srgbClr val="1A3868"/>
                </a:solidFill>
              </a:rPr>
              <a:t>TCP</a:t>
            </a:r>
            <a:r>
              <a:rPr lang="zh-CN" altLang="en-US" sz="2000" b="0" u="none" dirty="0">
                <a:solidFill>
                  <a:srgbClr val="1A3868"/>
                </a:solidFill>
              </a:rPr>
              <a:t>连接上接收</a:t>
            </a:r>
            <a:r>
              <a:rPr lang="en-US" altLang="zh-CN" sz="2000" b="0" u="none" dirty="0">
                <a:solidFill>
                  <a:srgbClr val="1A3868"/>
                </a:solidFill>
              </a:rPr>
              <a:t>HTTP</a:t>
            </a:r>
            <a:r>
              <a:rPr lang="zh-CN" altLang="en-US" sz="2000" b="0" u="none" dirty="0">
                <a:solidFill>
                  <a:srgbClr val="1A3868"/>
                </a:solidFill>
              </a:rPr>
              <a:t>请求报文，将对象封装进</a:t>
            </a:r>
            <a:r>
              <a:rPr lang="en-US" altLang="zh-CN" sz="2000" b="0" u="none" dirty="0">
                <a:solidFill>
                  <a:srgbClr val="1A3868"/>
                </a:solidFill>
              </a:rPr>
              <a:t>HTTP</a:t>
            </a:r>
            <a:r>
              <a:rPr lang="zh-CN" altLang="en-US" sz="2000" b="0" u="none" dirty="0">
                <a:solidFill>
                  <a:srgbClr val="1A3868"/>
                </a:solidFill>
              </a:rPr>
              <a:t>应答报文，发送到客户</a:t>
            </a:r>
            <a:r>
              <a:rPr lang="zh-CN" altLang="en-US" sz="2000" b="0" u="none" dirty="0" smtClean="0">
                <a:solidFill>
                  <a:srgbClr val="1A3868"/>
                </a:solidFill>
              </a:rPr>
              <a:t>进程</a:t>
            </a:r>
            <a:endParaRPr lang="zh-CN" altLang="en-US" sz="2000" b="0" u="none" dirty="0">
              <a:solidFill>
                <a:srgbClr val="1A3868"/>
              </a:solidFill>
            </a:endParaRPr>
          </a:p>
          <a:p>
            <a:pPr marL="179388" indent="-179388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0" u="none" dirty="0">
                <a:solidFill>
                  <a:srgbClr val="1A3868"/>
                </a:solidFill>
              </a:rPr>
              <a:t>服务器进程通知</a:t>
            </a:r>
            <a:r>
              <a:rPr lang="en-US" altLang="zh-CN" sz="2000" b="0" u="none" dirty="0">
                <a:solidFill>
                  <a:srgbClr val="1A3868"/>
                </a:solidFill>
              </a:rPr>
              <a:t>TCP</a:t>
            </a:r>
            <a:r>
              <a:rPr lang="zh-CN" altLang="en-US" sz="2000" b="0" u="none" dirty="0">
                <a:solidFill>
                  <a:srgbClr val="1A3868"/>
                </a:solidFill>
              </a:rPr>
              <a:t>协议断开此次</a:t>
            </a:r>
            <a:r>
              <a:rPr lang="en-US" altLang="zh-CN" sz="2000" b="0" u="none" dirty="0">
                <a:solidFill>
                  <a:srgbClr val="1A3868"/>
                </a:solidFill>
              </a:rPr>
              <a:t>TCP</a:t>
            </a:r>
            <a:r>
              <a:rPr lang="zh-CN" altLang="en-US" sz="2000" b="0" u="none" dirty="0" smtClean="0">
                <a:solidFill>
                  <a:srgbClr val="1A3868"/>
                </a:solidFill>
              </a:rPr>
              <a:t>连接</a:t>
            </a:r>
            <a:endParaRPr lang="zh-CN" altLang="en-US" sz="2000" b="0" u="none" dirty="0">
              <a:solidFill>
                <a:srgbClr val="1A3868"/>
              </a:solidFill>
            </a:endParaRPr>
          </a:p>
          <a:p>
            <a:pPr marL="179388" indent="-179388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0" u="none" dirty="0">
                <a:solidFill>
                  <a:srgbClr val="1A3868"/>
                </a:solidFill>
              </a:rPr>
              <a:t>客户程序接收到应答报文后，通知</a:t>
            </a:r>
            <a:r>
              <a:rPr lang="en-US" altLang="zh-CN" sz="2000" b="0" u="none" dirty="0">
                <a:solidFill>
                  <a:srgbClr val="1A3868"/>
                </a:solidFill>
              </a:rPr>
              <a:t>TCP</a:t>
            </a:r>
            <a:r>
              <a:rPr lang="zh-CN" altLang="en-US" sz="2000" b="0" u="none" dirty="0">
                <a:solidFill>
                  <a:srgbClr val="1A3868"/>
                </a:solidFill>
              </a:rPr>
              <a:t>协议断开此次</a:t>
            </a:r>
            <a:r>
              <a:rPr lang="en-US" altLang="zh-CN" sz="2000" b="0" u="none" dirty="0">
                <a:solidFill>
                  <a:srgbClr val="1A3868"/>
                </a:solidFill>
              </a:rPr>
              <a:t>TCP</a:t>
            </a:r>
            <a:r>
              <a:rPr lang="zh-CN" altLang="en-US" sz="2000" b="0" u="none" dirty="0" smtClean="0">
                <a:solidFill>
                  <a:srgbClr val="1A3868"/>
                </a:solidFill>
              </a:rPr>
              <a:t>连接</a:t>
            </a:r>
            <a:endParaRPr lang="zh-CN" altLang="en-US" sz="2000" b="0" u="none" dirty="0">
              <a:solidFill>
                <a:srgbClr val="1A3868"/>
              </a:solidFill>
            </a:endParaRPr>
          </a:p>
          <a:p>
            <a:pPr marL="179388" indent="-179388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000" b="0" u="none" dirty="0">
                <a:solidFill>
                  <a:srgbClr val="C00000"/>
                </a:solidFill>
              </a:rPr>
              <a:t>客户程序对于每个</a:t>
            </a:r>
            <a:r>
              <a:rPr lang="en-US" altLang="zh-CN" sz="2000" b="0" u="none" dirty="0">
                <a:solidFill>
                  <a:srgbClr val="C00000"/>
                </a:solidFill>
              </a:rPr>
              <a:t>gif</a:t>
            </a:r>
            <a:r>
              <a:rPr lang="zh-CN" altLang="en-US" sz="2000" b="0" u="none" dirty="0">
                <a:solidFill>
                  <a:srgbClr val="C00000"/>
                </a:solidFill>
              </a:rPr>
              <a:t>文件的引用重复一次以上</a:t>
            </a:r>
            <a:r>
              <a:rPr lang="zh-CN" altLang="en-US" sz="2000" b="0" u="none" dirty="0" smtClean="0">
                <a:solidFill>
                  <a:srgbClr val="C00000"/>
                </a:solidFill>
              </a:rPr>
              <a:t>过程</a:t>
            </a:r>
            <a:endParaRPr lang="zh-CN" altLang="en-US" sz="2000" b="0" u="none" dirty="0">
              <a:solidFill>
                <a:srgbClr val="1A38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 idx="4294967295"/>
          </p:nvPr>
        </p:nvSpPr>
        <p:spPr>
          <a:xfrm>
            <a:off x="390538" y="757238"/>
            <a:ext cx="6110288" cy="590550"/>
          </a:xfrm>
        </p:spPr>
        <p:txBody>
          <a:bodyPr/>
          <a:lstStyle/>
          <a:p>
            <a:pPr algn="l" eaLnBrk="1" hangingPunct="1"/>
            <a:r>
              <a:rPr lang="zh-CN" altLang="en-US" sz="2400" dirty="0" smtClean="0">
                <a:solidFill>
                  <a:srgbClr val="007D7A"/>
                </a:solidFill>
                <a:latin typeface="Times New Roman" pitchFamily="18" charset="0"/>
                <a:cs typeface="Times New Roman" pitchFamily="18" charset="0"/>
              </a:rPr>
              <a:t>持续连接</a:t>
            </a:r>
          </a:p>
        </p:txBody>
      </p:sp>
      <p:sp>
        <p:nvSpPr>
          <p:cNvPr id="34818" name="内容占位符 2"/>
          <p:cNvSpPr>
            <a:spLocks noGrp="1"/>
          </p:cNvSpPr>
          <p:nvPr>
            <p:ph idx="4294967295"/>
          </p:nvPr>
        </p:nvSpPr>
        <p:spPr>
          <a:xfrm>
            <a:off x="398464" y="1283495"/>
            <a:ext cx="5530858" cy="1431925"/>
          </a:xfrm>
        </p:spPr>
        <p:txBody>
          <a:bodyPr/>
          <a:lstStyle/>
          <a:p>
            <a:pPr marL="269875" indent="-269875" eaLnBrk="1" hangingPunct="1"/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一个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服务器中的一个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页的多个对象，或者多个</a:t>
            </a:r>
            <a:r>
              <a:rPr lang="en-US" altLang="zh-CN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页可以通过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一个持续的</a:t>
            </a:r>
            <a:r>
              <a:rPr lang="en-US" altLang="zh-CN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TCP</a:t>
            </a:r>
            <a:r>
              <a:rPr lang="zh-CN" alt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连接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来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传送</a:t>
            </a:r>
            <a:endParaRPr lang="en-US" altLang="zh-CN" sz="20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indent="-269875" eaLnBrk="1" hangingPunct="1"/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服务器进程在接收到客户进程的退出请求或超时时才关闭该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连接</a:t>
            </a:r>
            <a:endParaRPr lang="zh-CN" altLang="en-US" sz="20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34821" name="标题 1"/>
          <p:cNvSpPr>
            <a:spLocks/>
          </p:cNvSpPr>
          <p:nvPr/>
        </p:nvSpPr>
        <p:spPr bwMode="auto">
          <a:xfrm>
            <a:off x="390538" y="3132946"/>
            <a:ext cx="61102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u="none">
                <a:solidFill>
                  <a:srgbClr val="007D7A"/>
                </a:solidFill>
              </a:rPr>
              <a:t>持续连接的工作方式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28628" y="3644114"/>
            <a:ext cx="4572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8288" indent="-268288">
              <a:lnSpc>
                <a:spcPct val="130000"/>
              </a:lnSpc>
              <a:buFontTx/>
              <a:buChar char="•"/>
            </a:pPr>
            <a:r>
              <a:rPr lang="zh-CN" altLang="en-US" sz="2000" b="0" u="none" dirty="0">
                <a:solidFill>
                  <a:srgbClr val="1A3868"/>
                </a:solidFill>
              </a:rPr>
              <a:t>非流水线方式</a:t>
            </a:r>
            <a:endParaRPr lang="en-US" altLang="zh-CN" sz="2000" b="0" u="none" dirty="0">
              <a:solidFill>
                <a:srgbClr val="1A3868"/>
              </a:solidFill>
            </a:endParaRPr>
          </a:p>
          <a:p>
            <a:pPr marL="268288" indent="-268288">
              <a:lnSpc>
                <a:spcPct val="130000"/>
              </a:lnSpc>
              <a:buFontTx/>
              <a:buChar char="•"/>
            </a:pPr>
            <a:r>
              <a:rPr lang="zh-CN" altLang="en-US" sz="2000" b="0" u="none" dirty="0">
                <a:solidFill>
                  <a:srgbClr val="1A3868"/>
                </a:solidFill>
              </a:rPr>
              <a:t>流水线方式</a:t>
            </a:r>
            <a:endParaRPr lang="en-US" altLang="zh-CN" sz="2000" b="0" u="none" dirty="0">
              <a:solidFill>
                <a:srgbClr val="1A38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内容占位符 2"/>
          <p:cNvSpPr>
            <a:spLocks noGrp="1"/>
          </p:cNvSpPr>
          <p:nvPr>
            <p:ph idx="4294967295"/>
          </p:nvPr>
        </p:nvSpPr>
        <p:spPr>
          <a:xfrm>
            <a:off x="428596" y="1424779"/>
            <a:ext cx="5392744" cy="719137"/>
          </a:xfrm>
        </p:spPr>
        <p:txBody>
          <a:bodyPr/>
          <a:lstStyle/>
          <a:p>
            <a:pPr marL="269875" indent="-269875" eaLnBrk="1" hangingPunct="1"/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客户端只有在接收到前一个响应时才能发出新的</a:t>
            </a:r>
            <a:r>
              <a:rPr lang="zh-CN" altLang="en-US" sz="2000" dirty="0" smtClean="0">
                <a:solidFill>
                  <a:srgbClr val="1A3868"/>
                </a:solidFill>
                <a:latin typeface="Times New Roman" pitchFamily="18" charset="0"/>
                <a:cs typeface="Times New Roman" pitchFamily="18" charset="0"/>
              </a:rPr>
              <a:t>请求</a:t>
            </a:r>
            <a:endParaRPr lang="en-US" altLang="zh-CN" sz="2000" dirty="0" smtClean="0">
              <a:solidFill>
                <a:srgbClr val="1A386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zh-CN" altLang="en-US" sz="2400" u="none">
              <a:solidFill>
                <a:schemeClr val="tx1"/>
              </a:solidFill>
              <a:latin typeface="Copperplate Gothic Bold"/>
              <a:ea typeface="Gulim" pitchFamily="34" charset="-127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95288" y="915989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u="none">
                <a:solidFill>
                  <a:srgbClr val="007D7A"/>
                </a:solidFill>
              </a:rPr>
              <a:t>非流水线方式</a:t>
            </a:r>
            <a:endParaRPr lang="en-US" altLang="zh-CN" sz="2400" u="none">
              <a:solidFill>
                <a:srgbClr val="007D7A"/>
              </a:solidFill>
            </a:endParaRPr>
          </a:p>
        </p:txBody>
      </p:sp>
      <p:sp>
        <p:nvSpPr>
          <p:cNvPr id="35846" name="标题 1"/>
          <p:cNvSpPr>
            <a:spLocks/>
          </p:cNvSpPr>
          <p:nvPr/>
        </p:nvSpPr>
        <p:spPr bwMode="auto">
          <a:xfrm>
            <a:off x="400072" y="2109788"/>
            <a:ext cx="7386638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400" u="none" dirty="0">
                <a:solidFill>
                  <a:srgbClr val="007D7A"/>
                </a:solidFill>
              </a:rPr>
              <a:t>流水线方式</a:t>
            </a:r>
          </a:p>
        </p:txBody>
      </p:sp>
      <p:sp>
        <p:nvSpPr>
          <p:cNvPr id="35847" name="内容占位符 2"/>
          <p:cNvSpPr>
            <a:spLocks/>
          </p:cNvSpPr>
          <p:nvPr/>
        </p:nvSpPr>
        <p:spPr bwMode="auto">
          <a:xfrm>
            <a:off x="427073" y="2777348"/>
            <a:ext cx="5645125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9875" indent="-269875">
              <a:spcBef>
                <a:spcPct val="20000"/>
              </a:spcBef>
              <a:buFontTx/>
              <a:buChar char="•"/>
            </a:pPr>
            <a:r>
              <a:rPr lang="zh-CN" altLang="en-US" sz="2000" b="0" u="none" dirty="0">
                <a:solidFill>
                  <a:srgbClr val="1A3868"/>
                </a:solidFill>
              </a:rPr>
              <a:t>客户端在没有收到前一个响应时就能够发出新的</a:t>
            </a:r>
            <a:r>
              <a:rPr lang="zh-CN" altLang="en-US" sz="2000" b="0" u="none" dirty="0" smtClean="0">
                <a:solidFill>
                  <a:srgbClr val="1A3868"/>
                </a:solidFill>
              </a:rPr>
              <a:t>请求</a:t>
            </a:r>
            <a:endParaRPr lang="en-US" altLang="zh-CN" sz="2000" b="0" u="none" dirty="0">
              <a:solidFill>
                <a:srgbClr val="1A3868"/>
              </a:solidFill>
            </a:endParaRPr>
          </a:p>
          <a:p>
            <a:pPr marL="269875" indent="-269875">
              <a:spcBef>
                <a:spcPct val="20000"/>
              </a:spcBef>
              <a:buFontTx/>
              <a:buChar char="•"/>
            </a:pPr>
            <a:r>
              <a:rPr lang="zh-CN" altLang="en-US" sz="2000" b="0" u="none" dirty="0">
                <a:solidFill>
                  <a:srgbClr val="1A3868"/>
                </a:solidFill>
              </a:rPr>
              <a:t>客户端的请求可以</a:t>
            </a:r>
            <a:r>
              <a:rPr lang="zh-CN" altLang="en-US" sz="2000" b="0" u="none" dirty="0">
                <a:solidFill>
                  <a:srgbClr val="C00000"/>
                </a:solidFill>
              </a:rPr>
              <a:t>像流水线作业一样</a:t>
            </a:r>
            <a:r>
              <a:rPr lang="zh-CN" altLang="en-US" sz="2000" b="0" u="none" dirty="0">
                <a:solidFill>
                  <a:srgbClr val="1A3868"/>
                </a:solidFill>
              </a:rPr>
              <a:t>，连续地发送到服务器端，服务器端可以连续地发送应答</a:t>
            </a:r>
            <a:r>
              <a:rPr lang="zh-CN" altLang="en-US" sz="2000" b="0" u="none" dirty="0" smtClean="0">
                <a:solidFill>
                  <a:srgbClr val="1A3868"/>
                </a:solidFill>
              </a:rPr>
              <a:t>报文</a:t>
            </a:r>
            <a:endParaRPr lang="zh-CN" altLang="en-US" sz="1600" u="none" dirty="0">
              <a:solidFill>
                <a:srgbClr val="2D2DB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7" grpId="0"/>
    </p:bldLst>
  </p:timing>
</p:sld>
</file>

<file path=ppt/theme/theme1.xml><?xml version="1.0" encoding="utf-8"?>
<a:theme xmlns:a="http://schemas.openxmlformats.org/drawingml/2006/main" name="继续教育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6比9模版">
      <a:majorFont>
        <a:latin typeface="Constantia"/>
        <a:ea typeface="微软雅黑"/>
        <a:cs typeface=""/>
      </a:majorFont>
      <a:minorFont>
        <a:latin typeface="Constantia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2800" b="1" i="0" u="sng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Times New Roman" pitchFamily="18" charset="0"/>
            <a:ea typeface="微软雅黑" pitchFamily="34" charset="-122"/>
            <a:cs typeface="Times New Roman" pitchFamily="18" charset="0"/>
          </a:defRPr>
        </a:defPPr>
      </a:lstStyle>
    </a:lnDef>
  </a:objectDefaults>
  <a:extraClrSchemeLst>
    <a:extraClrScheme>
      <a:clrScheme name="16比9模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比9模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比9模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继续教育</Template>
  <TotalTime>8728</TotalTime>
  <Words>1684</Words>
  <Application>Microsoft Office PowerPoint</Application>
  <PresentationFormat>自定义</PresentationFormat>
  <Paragraphs>398</Paragraphs>
  <Slides>26</Slides>
  <Notes>13</Notes>
  <HiddenSlides>1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继续教育</vt:lpstr>
      <vt:lpstr>VISIO</vt:lpstr>
      <vt:lpstr>Visio</vt:lpstr>
      <vt:lpstr>Microsoft Visio 绘图</vt:lpstr>
      <vt:lpstr>计算机网络技术</vt:lpstr>
      <vt:lpstr>幻灯片 2</vt:lpstr>
      <vt:lpstr>万维网的工作过程 </vt:lpstr>
      <vt:lpstr>一、HTTP 协议概念</vt:lpstr>
      <vt:lpstr>HTTP请求与应答的工作过程</vt:lpstr>
      <vt:lpstr>二、HTTP的非持续连接与持续连接</vt:lpstr>
      <vt:lpstr>幻灯片 7</vt:lpstr>
      <vt:lpstr>持续连接</vt:lpstr>
      <vt:lpstr>幻灯片 9</vt:lpstr>
      <vt:lpstr>三、HTTP报文格式</vt:lpstr>
      <vt:lpstr>HTTP在“请求行”可以指定的“方法”</vt:lpstr>
      <vt:lpstr>HTTP应答报文结构</vt:lpstr>
      <vt:lpstr>主要状态码与相应意义</vt:lpstr>
      <vt:lpstr>幻灯片 14</vt:lpstr>
      <vt:lpstr>状态码都是三位数字 </vt:lpstr>
      <vt:lpstr>请求报文与应答报文的报头结构</vt:lpstr>
      <vt:lpstr>通用头部：给出关于报文的通用信息</vt:lpstr>
      <vt:lpstr>请求头部：指明客户的配置与客户优先使用的文档格式</vt:lpstr>
      <vt:lpstr>应答头部：指明服务器的配置与关于请求的特殊信息</vt:lpstr>
      <vt:lpstr>正文头部：说明关于文档正文的信息</vt:lpstr>
      <vt:lpstr>请求报文与应答报文的交互过程</vt:lpstr>
      <vt:lpstr>使用GET方法读取图像</vt:lpstr>
      <vt:lpstr>使用HEAD方法读取HTML文档信息</vt:lpstr>
      <vt:lpstr>使用POST方法向服务器发送数据</vt:lpstr>
      <vt:lpstr>HTTP工作原理与过程</vt:lpstr>
      <vt:lpstr>用户点击鼠标后所发生的事件 </vt:lpstr>
    </vt:vector>
  </TitlesOfParts>
  <Company>tonecom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文件传输协议（一）</dc:title>
  <dc:creator>xjd</dc:creator>
  <cp:lastModifiedBy>微软用户</cp:lastModifiedBy>
  <cp:revision>1044</cp:revision>
  <cp:lastPrinted>1999-06-03T07:41:47Z</cp:lastPrinted>
  <dcterms:created xsi:type="dcterms:W3CDTF">1999-05-31T06:37:31Z</dcterms:created>
  <dcterms:modified xsi:type="dcterms:W3CDTF">2014-05-06T08:43:09Z</dcterms:modified>
</cp:coreProperties>
</file>